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theme/themeOverride12.xml" ContentType="application/vnd.openxmlformats-officedocument.themeOverride+xml"/>
  <Override PartName="/ppt/diagrams/colors11.xml" ContentType="application/vnd.openxmlformats-officedocument.drawingml.diagramColors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Override1.xml" ContentType="application/vnd.openxmlformats-officedocument.themeOverride+xml"/>
  <Override PartName="/ppt/charts/chart13.xml" ContentType="application/vnd.openxmlformats-officedocument.drawingml.chart+xml"/>
  <Override PartName="/ppt/charts/colors2.xml" ContentType="application/vnd.ms-office.chartcolorstyle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charts/chart7.xml" ContentType="application/vnd.openxmlformats-officedocument.drawingml.chart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notesSlides/notesSlide12.xml" ContentType="application/vnd.openxmlformats-officedocument.presentationml.notesSlide+xml"/>
  <Override PartName="/ppt/diagrams/drawing14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Default Extension="xlsx" ContentType="application/vnd.openxmlformats-officedocument.spreadsheetml.sheet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Override PartName="/ppt/diagrams/layout13.xml" ContentType="application/vnd.openxmlformats-officedocument.drawingml.diagramLayout+xml"/>
  <Override PartName="/ppt/diagrams/drawing7.xml" ContentType="application/vnd.ms-office.drawingml.diagramDrawing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theme/themeOverride13.xml" ContentType="application/vnd.openxmlformats-officedocument.themeOverride+xml"/>
  <Override PartName="/ppt/diagrams/drawing10.xml" ContentType="application/vnd.ms-office.drawingml.diagramDrawing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diagrams/colors12.xml" ContentType="application/vnd.openxmlformats-officedocument.drawingml.diagramColors+xml"/>
  <Override PartName="/ppt/charts/style1.xml" ContentType="application/vnd.ms-office.chartstyle+xml"/>
  <Override PartName="/ppt/diagrams/drawing3.xml" ContentType="application/vnd.ms-office.drawingml.diagramDrawing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diagrams/quickStyle3.xml" ContentType="application/vnd.openxmlformats-officedocument.drawingml.diagramStyle+xml"/>
  <Override PartName="/ppt/theme/themeOverride6.xml" ContentType="application/vnd.openxmlformats-officedocument.themeOverrid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diagrams/layout6.xml" ContentType="application/vnd.openxmlformats-officedocument.drawingml.diagramLayout+xml"/>
  <Override PartName="/ppt/theme/themeOverride2.xml" ContentType="application/vnd.openxmlformats-officedocument.themeOverride+xml"/>
  <Override PartName="/ppt/diagrams/data10.xml" ContentType="application/vnd.openxmlformats-officedocument.drawingml.diagramData+xml"/>
  <Override PartName="/ppt/charts/chart14.xml" ContentType="application/vnd.openxmlformats-officedocument.drawingml.chart+xml"/>
  <Override PartName="/docProps/app.xml" ContentType="application/vnd.openxmlformats-officedocument.extended-properties+xml"/>
  <Override PartName="/ppt/charts/colors3.xml" ContentType="application/vnd.ms-office.chartcolorstyle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charts/chart8.xml" ContentType="application/vnd.openxmlformats-officedocument.drawingml.char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charts/chart10.xml" ContentType="application/vnd.openxmlformats-officedocument.drawingml.chart+xml"/>
  <Override PartName="/ppt/notesSlides/notesSlide8.xml" ContentType="application/vnd.openxmlformats-officedocument.presentationml.notesSlide+xml"/>
  <Override PartName="/ppt/diagrams/drawing8.xml" ContentType="application/vnd.ms-office.drawingml.diagramDrawing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charts/chart4.xml" ContentType="application/vnd.openxmlformats-officedocument.drawingml.chart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layout14.xml" ContentType="application/vnd.openxmlformats-officedocument.drawingml.diagramLayout+xml"/>
  <Override PartName="/ppt/diagrams/drawing11.xml" ContentType="application/vnd.ms-office.drawingml.diagramDrawing+xml"/>
  <Override PartName="/ppt/notesSlides/notesSlide4.xml" ContentType="application/vnd.openxmlformats-officedocument.presentationml.notesSlide+xml"/>
  <Override PartName="/ppt/theme/themeOverride14.xml" ContentType="application/vnd.openxmlformats-officedocument.themeOverride+xml"/>
  <Override PartName="/docProps/core.xml" ContentType="application/vnd.openxmlformats-package.core-properties+xml"/>
  <Override PartName="/ppt/diagrams/drawing4.xml" ContentType="application/vnd.ms-office.drawingml.diagramDrawing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theme/themeOverride7.xml" ContentType="application/vnd.openxmlformats-officedocument.themeOverrid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theme/themeOverride10.xml" ContentType="application/vnd.openxmlformats-officedocument.themeOverride+xml"/>
  <Override PartName="/ppt/diagrams/data15.xml" ContentType="application/vnd.openxmlformats-officedocument.drawingml.diagramData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Override3.xml" ContentType="application/vnd.openxmlformats-officedocument.themeOverride+xml"/>
  <Override PartName="/ppt/diagrams/data11.xml" ContentType="application/vnd.openxmlformats-officedocument.drawingml.diagramData+xml"/>
  <Override PartName="/ppt/charts/colors4.xml" ContentType="application/vnd.ms-office.chartcolorstyle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charts/chart15.xml" ContentType="application/vnd.openxmlformats-officedocument.drawingml.char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charts/chart9.xml" ContentType="application/vnd.openxmlformats-officedocument.drawingml.chart+xml"/>
  <Override PartName="/ppt/charts/chart11.xml" ContentType="application/vnd.openxmlformats-officedocument.drawingml.chart+xml"/>
  <Override PartName="/ppt/diagrams/quickStyle15.xml" ContentType="application/vnd.openxmlformats-officedocument.drawingml.diagramStyl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diagrams/layout15.xml" ContentType="application/vnd.openxmlformats-officedocument.drawingml.diagramLayout+xml"/>
  <Override PartName="/ppt/diagrams/drawing9.xml" ContentType="application/vnd.ms-office.drawingml.diagramDrawing+xml"/>
  <Override PartName="/ppt/diagrams/colors6.xml" ContentType="application/vnd.openxmlformats-officedocument.drawingml.diagramColors+xml"/>
  <Override PartName="/ppt/charts/chart5.xml" ContentType="application/vnd.openxmlformats-officedocument.drawingml.chart+xml"/>
  <Override PartName="/ppt/notesSlides/notesSlide10.xml" ContentType="application/vnd.openxmlformats-officedocument.presentationml.notesSlide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diagrams/drawing5.xml" ContentType="application/vnd.ms-office.drawingml.diagramDrawing+xml"/>
  <Override PartName="/ppt/charts/style3.xml" ContentType="application/vnd.ms-office.chartstyle+xml"/>
  <Override PartName="/ppt/slideMasters/slideMaster2.xml" ContentType="application/vnd.openxmlformats-officedocument.presentationml.slideMaster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theme/themeOverride8.xml" ContentType="application/vnd.openxmlformats-officedocument.themeOverride+xml"/>
  <Override PartName="/ppt/theme/themeOverride11.xml" ContentType="application/vnd.openxmlformats-officedocument.themeOverride+xml"/>
  <Override PartName="/ppt/slides/slide3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drawings/drawing1.xml" ContentType="application/vnd.openxmlformats-officedocument.drawingml.chartshapes+xml"/>
  <Override PartName="/ppt/diagrams/colors10.xml" ContentType="application/vnd.openxmlformats-officedocument.drawingml.diagramColors+xml"/>
  <Override PartName="/ppt/diagrams/drawing1.xml" ContentType="application/vnd.ms-office.drawingml.diagramDrawing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diagrams/quickStyle1.xml" ContentType="application/vnd.openxmlformats-officedocument.drawingml.diagramStyle+xml"/>
  <Override PartName="/ppt/theme/themeOverride4.xml" ContentType="application/vnd.openxmlformats-officedocument.themeOverrid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Default Extension="jpeg" ContentType="image/jpeg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diagrams/data9.xml" ContentType="application/vnd.openxmlformats-officedocument.drawingml.diagramData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diagrams/layout4.xml" ContentType="application/vnd.openxmlformats-officedocument.drawingml.diagramLayout+xml"/>
  <Override PartName="/ppt/charts/chart12.xml" ContentType="application/vnd.openxmlformats-officedocument.drawingml.chart+xml"/>
  <Override PartName="/ppt/charts/colors1.xml" ContentType="application/vnd.ms-office.chartcolorstyle+xml"/>
  <Override PartName="/ppt/diagrams/data5.xml" ContentType="application/vnd.openxmlformats-officedocument.drawingml.diagramData+xml"/>
  <Override PartName="/ppt/charts/chart6.xml" ContentType="application/vnd.openxmlformats-officedocument.drawingml.chart+xml"/>
  <Override PartName="/ppt/notesSlides/notesSlide11.xml" ContentType="application/vnd.openxmlformats-officedocument.presentationml.notesSlide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notesSlides/notesSlide6.xml" ContentType="application/vnd.openxmlformats-officedocument.presentationml.notesSlide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charts/chart2.xml" ContentType="application/vnd.openxmlformats-officedocument.drawingml.chart+xml"/>
  <Override PartName="/ppt/theme/themeOverride9.xml" ContentType="application/vnd.openxmlformats-officedocument.themeOverrid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charts/style4.xml" ContentType="application/vnd.ms-office.chartstyle+xml"/>
  <Override PartName="/ppt/slideLayouts/slideLayout39.xml" ContentType="application/vnd.openxmlformats-officedocument.presentationml.slideLayout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diagrams/quickStyle2.xml" ContentType="application/vnd.openxmlformats-officedocument.drawingml.diagramStyle+xml"/>
  <Override PartName="/ppt/theme/themeOverride5.xml" ContentType="application/vnd.openxmlformats-officedocument.themeOverr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  <p:sldMasterId id="2147483696" r:id="rId3"/>
    <p:sldMasterId id="2147483708" r:id="rId4"/>
  </p:sldMasterIdLst>
  <p:notesMasterIdLst>
    <p:notesMasterId r:id="rId17"/>
  </p:notesMasterIdLst>
  <p:sldIdLst>
    <p:sldId id="261" r:id="rId5"/>
    <p:sldId id="270" r:id="rId6"/>
    <p:sldId id="262" r:id="rId7"/>
    <p:sldId id="263" r:id="rId8"/>
    <p:sldId id="264" r:id="rId9"/>
    <p:sldId id="276" r:id="rId10"/>
    <p:sldId id="277" r:id="rId11"/>
    <p:sldId id="271" r:id="rId12"/>
    <p:sldId id="272" r:id="rId13"/>
    <p:sldId id="273" r:id="rId14"/>
    <p:sldId id="274" r:id="rId15"/>
    <p:sldId id="275" r:id="rId16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-684" y="-108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1.xlsx"/><Relationship Id="rId1" Type="http://schemas.openxmlformats.org/officeDocument/2006/relationships/themeOverride" Target="../theme/themeOverride1.xm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9.xlsx"/><Relationship Id="rId1" Type="http://schemas.openxmlformats.org/officeDocument/2006/relationships/themeOverride" Target="../theme/themeOverride9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10.xlsx"/><Relationship Id="rId1" Type="http://schemas.openxmlformats.org/officeDocument/2006/relationships/themeOverride" Target="../theme/themeOverride10.xm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11.xlsx"/><Relationship Id="rId1" Type="http://schemas.openxmlformats.org/officeDocument/2006/relationships/themeOverride" Target="../theme/themeOverride11.xml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openxmlformats.org/officeDocument/2006/relationships/package" Target="../embeddings/Hoja_de_c_lculo_de_Microsoft_Office_Excel12.xlsx"/><Relationship Id="rId1" Type="http://schemas.openxmlformats.org/officeDocument/2006/relationships/themeOverride" Target="../theme/themeOverride12.xml"/><Relationship Id="rId4" Type="http://schemas.microsoft.com/office/2011/relationships/chartStyle" Target="style2.xml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openxmlformats.org/officeDocument/2006/relationships/package" Target="../embeddings/Hoja_de_c_lculo_de_Microsoft_Office_Excel13.xlsx"/><Relationship Id="rId1" Type="http://schemas.openxmlformats.org/officeDocument/2006/relationships/themeOverride" Target="../theme/themeOverride13.xml"/><Relationship Id="rId4" Type="http://schemas.microsoft.com/office/2011/relationships/chartStyle" Target="style3.xml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openxmlformats.org/officeDocument/2006/relationships/package" Target="../embeddings/Hoja_de_c_lculo_de_Microsoft_Office_Excel14.xlsx"/><Relationship Id="rId1" Type="http://schemas.openxmlformats.org/officeDocument/2006/relationships/themeOverride" Target="../theme/themeOverride14.xml"/><Relationship Id="rId4" Type="http://schemas.microsoft.com/office/2011/relationships/chartStyle" Target="style4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2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Hoja_de_c_lculo_de_Microsoft_Office_Excel3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4.xlsx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5.xlsx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6.xlsx"/><Relationship Id="rId1" Type="http://schemas.openxmlformats.org/officeDocument/2006/relationships/themeOverride" Target="../theme/themeOverride6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7.xlsx"/><Relationship Id="rId1" Type="http://schemas.openxmlformats.org/officeDocument/2006/relationships/themeOverride" Target="../theme/themeOverride7.xm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C:\Users\gespin\Desktop\Caracterizacion%20y%20cifras%20productivas\Provincias%20graf\Zona%205\Gal&#225;pagos_graf.xlsx" TargetMode="Externa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8.xlsx"/><Relationship Id="rId1" Type="http://schemas.openxmlformats.org/officeDocument/2006/relationships/themeOverride" Target="../theme/themeOverrid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style val="6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8572114176625201E-2"/>
          <c:y val="0.10532290010117699"/>
          <c:w val="0.96285577164674963"/>
          <c:h val="0.65617198590520454"/>
        </c:manualLayout>
      </c:layout>
      <c:barChart>
        <c:barDir val="col"/>
        <c:grouping val="clustered"/>
        <c:ser>
          <c:idx val="0"/>
          <c:order val="0"/>
          <c:tx>
            <c:strRef>
              <c:f>[MoronaSantiago_graf.xlsx]Población!$B$12</c:f>
              <c:strCache>
                <c:ptCount val="1"/>
                <c:pt idx="0">
                  <c:v>Rural</c:v>
                </c:pt>
              </c:strCache>
            </c:strRef>
          </c:tx>
          <c:spPr>
            <a:solidFill>
              <a:schemeClr val="accent4">
                <a:shade val="76000"/>
              </a:schemeClr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lang="es-ES"/>
                </a:pPr>
                <a:endParaRPr lang="es-EC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[1]Población!$C$11:$K$11</c:f>
              <c:numCache>
                <c:formatCode>General</c:formatCod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</c:numCache>
            </c:numRef>
          </c:cat>
          <c:val>
            <c:numRef>
              <c:f>[1]Población!$C$12:$K$12</c:f>
              <c:numCache>
                <c:formatCode>_ * #,##0_ ;_ * \-#,##0_ ;_ * "-"??_ ;_ @_ </c:formatCode>
                <c:ptCount val="9"/>
                <c:pt idx="0">
                  <c:v>101771</c:v>
                </c:pt>
                <c:pt idx="1">
                  <c:v>104640</c:v>
                </c:pt>
                <c:pt idx="2">
                  <c:v>107521</c:v>
                </c:pt>
                <c:pt idx="3">
                  <c:v>110396</c:v>
                </c:pt>
                <c:pt idx="4">
                  <c:v>113250</c:v>
                </c:pt>
                <c:pt idx="5">
                  <c:v>116091</c:v>
                </c:pt>
                <c:pt idx="6">
                  <c:v>118920</c:v>
                </c:pt>
                <c:pt idx="7">
                  <c:v>121738</c:v>
                </c:pt>
                <c:pt idx="8">
                  <c:v>124527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54-40E9-9F46-37D5912B92E3}"/>
            </c:ext>
          </c:extLst>
        </c:ser>
        <c:ser>
          <c:idx val="1"/>
          <c:order val="1"/>
          <c:tx>
            <c:strRef>
              <c:f>[MoronaSantiago_graf.xlsx]Población!$B$13</c:f>
              <c:strCache>
                <c:ptCount val="1"/>
                <c:pt idx="0">
                  <c:v>Urbano</c:v>
                </c:pt>
              </c:strCache>
            </c:strRef>
          </c:tx>
          <c:spPr>
            <a:solidFill>
              <a:schemeClr val="accent4">
                <a:tint val="77000"/>
              </a:schemeClr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lang="es-ES"/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[1]Población!$C$11:$K$11</c:f>
              <c:numCache>
                <c:formatCode>General</c:formatCod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</c:numCache>
            </c:numRef>
          </c:cat>
          <c:val>
            <c:numRef>
              <c:f>[1]Población!$C$13:$K$13</c:f>
              <c:numCache>
                <c:formatCode>_ * #,##0_ ;_ * \-#,##0_ ;_ * "-"??_ ;_ @_ </c:formatCode>
                <c:ptCount val="9"/>
                <c:pt idx="0">
                  <c:v>51392</c:v>
                </c:pt>
                <c:pt idx="1">
                  <c:v>52911</c:v>
                </c:pt>
                <c:pt idx="2">
                  <c:v>54427</c:v>
                </c:pt>
                <c:pt idx="3">
                  <c:v>55949</c:v>
                </c:pt>
                <c:pt idx="4">
                  <c:v>57472</c:v>
                </c:pt>
                <c:pt idx="5">
                  <c:v>58983</c:v>
                </c:pt>
                <c:pt idx="6">
                  <c:v>60486</c:v>
                </c:pt>
                <c:pt idx="7">
                  <c:v>61990</c:v>
                </c:pt>
                <c:pt idx="8">
                  <c:v>63501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754-40E9-9F46-37D5912B92E3}"/>
            </c:ext>
          </c:extLst>
        </c:ser>
        <c:dLbls/>
        <c:gapWidth val="50"/>
        <c:axId val="168875904"/>
        <c:axId val="168877440"/>
      </c:barChart>
      <c:catAx>
        <c:axId val="168875904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lang="es-ES"/>
            </a:pPr>
            <a:endParaRPr lang="es-EC"/>
          </a:p>
        </c:txPr>
        <c:crossAx val="168877440"/>
        <c:crosses val="autoZero"/>
        <c:auto val="1"/>
        <c:lblAlgn val="ctr"/>
        <c:lblOffset val="100"/>
      </c:catAx>
      <c:valAx>
        <c:axId val="168877440"/>
        <c:scaling>
          <c:orientation val="minMax"/>
        </c:scaling>
        <c:delete val="1"/>
        <c:axPos val="l"/>
        <c:numFmt formatCode="_ * #,##0_ ;_ * \-#,##0_ ;_ * &quot;-&quot;??_ ;_ @_ " sourceLinked="1"/>
        <c:tickLblPos val="nextTo"/>
        <c:crossAx val="168875904"/>
        <c:crosses val="autoZero"/>
        <c:crossBetween val="between"/>
        <c:dispUnits>
          <c:builtInUnit val="thousand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lang="es-ES"/>
                </a:pPr>
                <a:endParaRPr lang="es-EC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vert="horz"/>
        <a:lstStyle/>
        <a:p>
          <a:pPr>
            <a:defRPr lang="es-ES"/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s-EC"/>
    </a:p>
  </c:txPr>
  <c:externalData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3892716535433"/>
          <c:y val="2.8052999399171483E-2"/>
          <c:w val="0.85117011154855671"/>
          <c:h val="0.68606396911820577"/>
        </c:manualLayout>
      </c:layout>
      <c:barChart>
        <c:barDir val="bar"/>
        <c:grouping val="stacked"/>
        <c:ser>
          <c:idx val="0"/>
          <c:order val="0"/>
          <c:tx>
            <c:strRef>
              <c:f>'Ventas Totales'!$B$38</c:f>
              <c:strCache>
                <c:ptCount val="1"/>
                <c:pt idx="0">
                  <c:v>Comercio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lang="es-ES"/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'Ventas Totales'!$F$37:$N$37</c:f>
              <c:strCach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'Ventas Totales'!$C$37:$N$37</c15:sqref>
                  </c15:fullRef>
                </c:ext>
              </c:extLst>
            </c:strRef>
          </c:cat>
          <c:val>
            <c:numRef>
              <c:f>'Ventas Totales'!$F$38:$N$38</c:f>
              <c:numCache>
                <c:formatCode>0%</c:formatCode>
                <c:ptCount val="9"/>
                <c:pt idx="0">
                  <c:v>0.73511280642615062</c:v>
                </c:pt>
                <c:pt idx="1">
                  <c:v>0.7304593971564467</c:v>
                </c:pt>
                <c:pt idx="2">
                  <c:v>0.66170691983858998</c:v>
                </c:pt>
                <c:pt idx="3">
                  <c:v>0.65543681303311252</c:v>
                </c:pt>
                <c:pt idx="4">
                  <c:v>0.64644370825861519</c:v>
                </c:pt>
                <c:pt idx="5">
                  <c:v>0.68332425713042011</c:v>
                </c:pt>
                <c:pt idx="6">
                  <c:v>0.6958403066665021</c:v>
                </c:pt>
                <c:pt idx="7">
                  <c:v>0.68715108819247284</c:v>
                </c:pt>
                <c:pt idx="8">
                  <c:v>0.68877188399646494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'Ventas Totales'!$C$38:$N$38</c15:sqref>
                  </c15:fullRef>
                </c:ext>
              </c:extLst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E18-430C-B20E-6D3A73FF6F58}"/>
            </c:ext>
          </c:extLst>
        </c:ser>
        <c:ser>
          <c:idx val="1"/>
          <c:order val="1"/>
          <c:tx>
            <c:strRef>
              <c:f>'Ventas Totales'!$B$39</c:f>
              <c:strCache>
                <c:ptCount val="1"/>
                <c:pt idx="0">
                  <c:v>Construcción</c:v>
                </c:pt>
              </c:strCache>
            </c:strRef>
          </c:tx>
          <c:spPr>
            <a:solidFill>
              <a:srgbClr val="806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lang="es-ES">
                    <a:solidFill>
                      <a:schemeClr val="bg1"/>
                    </a:solidFill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'Ventas Totales'!$F$37:$N$37</c:f>
              <c:strCach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'Ventas Totales'!$C$37:$N$37</c15:sqref>
                  </c15:fullRef>
                </c:ext>
              </c:extLst>
            </c:strRef>
          </c:cat>
          <c:val>
            <c:numRef>
              <c:f>'Ventas Totales'!$F$39:$N$39</c:f>
              <c:numCache>
                <c:formatCode>0%</c:formatCode>
                <c:ptCount val="9"/>
                <c:pt idx="0">
                  <c:v>3.8171003112441967E-2</c:v>
                </c:pt>
                <c:pt idx="1">
                  <c:v>5.2325141233409242E-2</c:v>
                </c:pt>
                <c:pt idx="2">
                  <c:v>0.11522988233794132</c:v>
                </c:pt>
                <c:pt idx="3">
                  <c:v>7.7452713280309129E-2</c:v>
                </c:pt>
                <c:pt idx="4">
                  <c:v>8.5914233945958512E-2</c:v>
                </c:pt>
                <c:pt idx="5">
                  <c:v>9.7405695327154845E-2</c:v>
                </c:pt>
                <c:pt idx="6">
                  <c:v>7.702731629410077E-2</c:v>
                </c:pt>
                <c:pt idx="7">
                  <c:v>7.4385915127696572E-2</c:v>
                </c:pt>
                <c:pt idx="8">
                  <c:v>8.2939642249650725E-2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'Ventas Totales'!$C$39:$N$39</c15:sqref>
                  </c15:fullRef>
                </c:ext>
              </c:extLst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1E18-430C-B20E-6D3A73FF6F58}"/>
            </c:ext>
          </c:extLst>
        </c:ser>
        <c:ser>
          <c:idx val="2"/>
          <c:order val="2"/>
          <c:tx>
            <c:strRef>
              <c:f>'Ventas Totales'!$B$40</c:f>
              <c:strCache>
                <c:ptCount val="1"/>
                <c:pt idx="0">
                  <c:v>Activ. profesionales, científicas y técnicas</c:v>
                </c:pt>
              </c:strCache>
            </c:strRef>
          </c:tx>
          <c:spPr>
            <a:solidFill>
              <a:srgbClr val="9FD5D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lang="es-ES"/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'Ventas Totales'!$F$37:$N$37</c:f>
              <c:strCach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'Ventas Totales'!$C$37:$N$37</c15:sqref>
                  </c15:fullRef>
                </c:ext>
              </c:extLst>
            </c:strRef>
          </c:cat>
          <c:val>
            <c:numRef>
              <c:f>'Ventas Totales'!$F$40:$N$40</c:f>
              <c:numCache>
                <c:formatCode>0%</c:formatCode>
                <c:ptCount val="9"/>
                <c:pt idx="0">
                  <c:v>7.8779518404472379E-2</c:v>
                </c:pt>
                <c:pt idx="1">
                  <c:v>7.7718903981636181E-2</c:v>
                </c:pt>
                <c:pt idx="2">
                  <c:v>7.5351940306694981E-2</c:v>
                </c:pt>
                <c:pt idx="3">
                  <c:v>8.310931590755144E-2</c:v>
                </c:pt>
                <c:pt idx="4">
                  <c:v>7.9461209180053963E-2</c:v>
                </c:pt>
                <c:pt idx="5">
                  <c:v>6.4096193033980314E-2</c:v>
                </c:pt>
                <c:pt idx="6">
                  <c:v>6.6494631362319395E-2</c:v>
                </c:pt>
                <c:pt idx="7">
                  <c:v>7.7818966072260409E-2</c:v>
                </c:pt>
                <c:pt idx="8">
                  <c:v>6.9469930156186716E-2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'Ventas Totales'!$C$40:$N$40</c15:sqref>
                  </c15:fullRef>
                </c:ext>
              </c:extLst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E18-430C-B20E-6D3A73FF6F58}"/>
            </c:ext>
          </c:extLst>
        </c:ser>
        <c:ser>
          <c:idx val="3"/>
          <c:order val="3"/>
          <c:tx>
            <c:strRef>
              <c:f>'Ventas Totales'!$B$41</c:f>
              <c:strCache>
                <c:ptCount val="1"/>
                <c:pt idx="0">
                  <c:v>Transporte</c:v>
                </c:pt>
              </c:strCache>
            </c:strRef>
          </c:tx>
          <c:spPr>
            <a:solidFill>
              <a:srgbClr val="BF9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lang="es-ES"/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'Ventas Totales'!$F$37:$N$37</c:f>
              <c:strCach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'Ventas Totales'!$C$37:$N$37</c15:sqref>
                  </c15:fullRef>
                </c:ext>
              </c:extLst>
            </c:strRef>
          </c:cat>
          <c:val>
            <c:numRef>
              <c:f>'Ventas Totales'!$F$41:$N$41</c:f>
              <c:numCache>
                <c:formatCode>0%</c:formatCode>
                <c:ptCount val="9"/>
                <c:pt idx="0">
                  <c:v>3.0908664151959461E-2</c:v>
                </c:pt>
                <c:pt idx="1">
                  <c:v>2.7976569561018721E-2</c:v>
                </c:pt>
                <c:pt idx="2">
                  <c:v>2.7788161352368002E-2</c:v>
                </c:pt>
                <c:pt idx="3">
                  <c:v>5.2624331958551367E-2</c:v>
                </c:pt>
                <c:pt idx="4">
                  <c:v>4.3512613552206952E-2</c:v>
                </c:pt>
                <c:pt idx="5">
                  <c:v>5.3118003192627036E-2</c:v>
                </c:pt>
                <c:pt idx="6">
                  <c:v>4.7026685868080481E-2</c:v>
                </c:pt>
                <c:pt idx="7">
                  <c:v>4.4791064249914324E-2</c:v>
                </c:pt>
                <c:pt idx="8">
                  <c:v>4.8311917770207276E-2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'Ventas Totales'!$C$41:$N$41</c15:sqref>
                  </c15:fullRef>
                </c:ext>
              </c:extLst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1E18-430C-B20E-6D3A73FF6F58}"/>
            </c:ext>
          </c:extLst>
        </c:ser>
        <c:ser>
          <c:idx val="7"/>
          <c:order val="4"/>
          <c:tx>
            <c:strRef>
              <c:f>'Ventas Totales'!$B$60</c:f>
              <c:strCache>
                <c:ptCount val="1"/>
                <c:pt idx="0">
                  <c:v>Otros</c:v>
                </c:pt>
              </c:strCache>
            </c:strRef>
          </c:tx>
          <c:spPr>
            <a:solidFill>
              <a:srgbClr val="A6A6A6"/>
            </a:solidFill>
            <a:ln>
              <a:noFill/>
            </a:ln>
            <a:effectLst/>
          </c:spPr>
          <c:cat>
            <c:strRef>
              <c:f>'Ventas Totales'!$F$37:$N$37</c:f>
              <c:strCach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'Ventas Totales'!$C$37:$N$37</c15:sqref>
                  </c15:fullRef>
                </c:ext>
              </c:extLst>
            </c:strRef>
          </c:cat>
          <c:val>
            <c:numRef>
              <c:f>'Ventas Totales'!$F$58:$N$58</c:f>
              <c:numCache>
                <c:formatCode>0%</c:formatCode>
                <c:ptCount val="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'Ventas Totales'!$C$58:$N$58</c15:sqref>
                  </c15:fullRef>
                </c:ext>
              </c:extLst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E18-430C-B20E-6D3A73FF6F58}"/>
            </c:ext>
          </c:extLst>
        </c:ser>
        <c:dLbls/>
        <c:gapWidth val="60"/>
        <c:overlap val="100"/>
        <c:axId val="109943040"/>
        <c:axId val="113492352"/>
        <c:extLst xmlns:c16r2="http://schemas.microsoft.com/office/drawing/2015/06/chart">
          <c:ext xmlns:c15="http://schemas.microsoft.com/office/drawing/2012/chart" uri="{02D57815-91ED-43cb-92C2-25804820EDAC}">
            <c15:filteredBarSeries>
              <c15:ser>
                <c:idx val="4"/>
                <c:order val="4"/>
                <c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'Ventas Totales'!$B$42</c15:sqref>
                        </c15:formulaRef>
                      </c:ext>
                    </c:extLst>
                    <c:strCache>
                      <c:ptCount val="1"/>
                      <c:pt idx="0">
                        <c:v>Otras actividades de servicios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ullRef>
                          <c15:sqref>'Ventas Totales'!$C$37:$L$37</c15:sqref>
                        </c15:fullRef>
                        <c15:formulaRef>
                          <c15:sqref>'Ventas Totales'!$F$37:$L$37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ullRef>
                          <c15:sqref>'Ventas Totales'!$C$42:$L$42</c15:sqref>
                        </c15:fullRef>
                        <c15:formulaRef>
                          <c15:sqref>'Ventas Totales'!$F$42:$L$42</c15:sqref>
                        </c15:formulaRef>
                      </c:ext>
                    </c:extLst>
                    <c:numCache>
                      <c:formatCode>0%</c:formatCode>
                      <c:ptCount val="7"/>
                      <c:pt idx="0">
                        <c:v>2.7359774131261078E-2</c:v>
                      </c:pt>
                      <c:pt idx="1">
                        <c:v>3.1641192482878618E-2</c:v>
                      </c:pt>
                      <c:pt idx="2">
                        <c:v>2.9158969412965741E-2</c:v>
                      </c:pt>
                      <c:pt idx="3">
                        <c:v>2.4751144925122748E-2</c:v>
                      </c:pt>
                      <c:pt idx="4">
                        <c:v>2.5363648143142611E-2</c:v>
                      </c:pt>
                      <c:pt idx="5">
                        <c:v>2.49171968948858E-2</c:v>
                      </c:pt>
                      <c:pt idx="6">
                        <c:v>3.0344050906473408E-2</c:v>
                      </c:pt>
                    </c:numCache>
                  </c:numRef>
                </c:val>
                <c:extLst xmlns:c16r2="http://schemas.microsoft.com/office/drawing/2015/06/chart">
                  <c:ext xmlns:c16="http://schemas.microsoft.com/office/drawing/2014/chart" uri="{C3380CC4-5D6E-409C-BE32-E72D297353CC}">
                    <c16:uniqueId val="{00000004-1E18-430C-B20E-6D3A73FF6F58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 xmlns:c16r2="http://schemas.microsoft.com/office/drawing/2015/06/chart">
                      <c:ext xmlns:c15="http://schemas.microsoft.com/office/drawing/2012/chart" uri="{02D57815-91ED-43cb-92C2-25804820EDAC}">
                        <c15:formulaRef>
                          <c15:sqref>'Ventas Totales'!$B$43</c15:sqref>
                        </c15:formulaRef>
                      </c:ext>
                    </c:extLst>
                    <c:strCache>
                      <c:ptCount val="1"/>
                      <c:pt idx="0">
                        <c:v>Manufactura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'Ventas Totales'!$C$37:$L$37</c15:sqref>
                        </c15:fullRef>
                        <c15:formulaRef>
                          <c15:sqref>'Ventas Totales'!$F$37:$L$37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</c:numCache>
                  </c:num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'Ventas Totales'!$C$43:$L$43</c15:sqref>
                        </c15:fullRef>
                        <c15:formulaRef>
                          <c15:sqref>'Ventas Totales'!$F$43:$L$43</c15:sqref>
                        </c15:formulaRef>
                      </c:ext>
                    </c:extLst>
                    <c:numCache>
                      <c:formatCode>0%</c:formatCode>
                      <c:ptCount val="7"/>
                      <c:pt idx="0">
                        <c:v>1.1971382808230421E-2</c:v>
                      </c:pt>
                      <c:pt idx="1">
                        <c:v>1.1591703976808816E-2</c:v>
                      </c:pt>
                      <c:pt idx="2">
                        <c:v>1.8196445218708859E-2</c:v>
                      </c:pt>
                      <c:pt idx="3">
                        <c:v>1.5454719428168463E-2</c:v>
                      </c:pt>
                      <c:pt idx="4">
                        <c:v>1.2033209466277272E-2</c:v>
                      </c:pt>
                      <c:pt idx="5">
                        <c:v>2.1374181825786247E-2</c:v>
                      </c:pt>
                      <c:pt idx="6">
                        <c:v>2.3167448913147402E-2</c:v>
                      </c:pt>
                    </c:numCache>
                  </c:numRef>
                </c:val>
                <c:extLst xmlns:c15="http://schemas.microsoft.com/office/drawing/2012/chart" xmlns:c16r2="http://schemas.microsoft.com/office/drawing/2015/06/chart">
                  <c:ext xmlns:c16="http://schemas.microsoft.com/office/drawing/2014/chart" uri="{C3380CC4-5D6E-409C-BE32-E72D297353CC}">
                    <c16:uniqueId val="{00000005-1E18-430C-B20E-6D3A73FF6F58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 xmlns:c16r2="http://schemas.microsoft.com/office/drawing/2015/06/chart">
                      <c:ext xmlns:c15="http://schemas.microsoft.com/office/drawing/2012/chart" uri="{02D57815-91ED-43cb-92C2-25804820EDAC}">
                        <c15:formulaRef>
                          <c15:sqref>'Ventas Totales'!$B$44</c15:sqref>
                        </c15:formulaRef>
                      </c:ext>
                    </c:extLst>
                    <c:strCache>
                      <c:ptCount val="1"/>
                      <c:pt idx="0">
                        <c:v>Actividades de servicios administrativos y de apoyo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'Ventas Totales'!$C$37:$L$37</c15:sqref>
                        </c15:fullRef>
                        <c15:formulaRef>
                          <c15:sqref>'Ventas Totales'!$F$37:$L$37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</c:numCache>
                  </c:num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'Ventas Totales'!$C$44:$L$44</c15:sqref>
                        </c15:fullRef>
                        <c15:formulaRef>
                          <c15:sqref>'Ventas Totales'!$F$44:$L$44</c15:sqref>
                        </c15:formulaRef>
                      </c:ext>
                    </c:extLst>
                    <c:numCache>
                      <c:formatCode>0%</c:formatCode>
                      <c:ptCount val="7"/>
                      <c:pt idx="0">
                        <c:v>3.290794167567777E-3</c:v>
                      </c:pt>
                      <c:pt idx="1">
                        <c:v>4.8374966588601411E-3</c:v>
                      </c:pt>
                      <c:pt idx="2">
                        <c:v>3.2677399715283352E-3</c:v>
                      </c:pt>
                      <c:pt idx="3">
                        <c:v>4.504265248020339E-3</c:v>
                      </c:pt>
                      <c:pt idx="4">
                        <c:v>7.3276677998001952E-3</c:v>
                      </c:pt>
                      <c:pt idx="5">
                        <c:v>6.7105114099751412E-3</c:v>
                      </c:pt>
                      <c:pt idx="6">
                        <c:v>1.570041469755681E-2</c:v>
                      </c:pt>
                    </c:numCache>
                  </c:numRef>
                </c:val>
                <c:extLst xmlns:c15="http://schemas.microsoft.com/office/drawing/2012/chart" xmlns:c16r2="http://schemas.microsoft.com/office/drawing/2015/06/chart">
                  <c:ext xmlns:c16="http://schemas.microsoft.com/office/drawing/2014/chart" uri="{C3380CC4-5D6E-409C-BE32-E72D297353CC}">
                    <c16:uniqueId val="{00000006-1E18-430C-B20E-6D3A73FF6F58}"/>
                  </c:ext>
                </c:extLst>
              </c15:ser>
            </c15:filteredBarSeries>
          </c:ext>
        </c:extLst>
      </c:barChart>
      <c:catAx>
        <c:axId val="109943040"/>
        <c:scaling>
          <c:orientation val="minMax"/>
        </c:scaling>
        <c:axPos val="l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lang="es-ES"/>
            </a:pPr>
            <a:endParaRPr lang="es-EC"/>
          </a:p>
        </c:txPr>
        <c:crossAx val="113492352"/>
        <c:crosses val="autoZero"/>
        <c:auto val="1"/>
        <c:lblAlgn val="ctr"/>
        <c:lblOffset val="100"/>
      </c:catAx>
      <c:valAx>
        <c:axId val="113492352"/>
        <c:scaling>
          <c:orientation val="minMax"/>
          <c:max val="1"/>
        </c:scaling>
        <c:delete val="1"/>
        <c:axPos val="b"/>
        <c:numFmt formatCode="0%" sourceLinked="1"/>
        <c:majorTickMark val="none"/>
        <c:tickLblPos val="nextTo"/>
        <c:crossAx val="109943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72124853576808889"/>
          <c:w val="0.99927230971128589"/>
          <c:h val="0.14093352466457268"/>
        </c:manualLayout>
      </c:layout>
      <c:spPr>
        <a:noFill/>
        <a:ln>
          <a:noFill/>
        </a:ln>
        <a:effectLst/>
      </c:spPr>
      <c:txPr>
        <a:bodyPr rot="0" vert="horz"/>
        <a:lstStyle/>
        <a:p>
          <a:pPr>
            <a:defRPr lang="es-ES"/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300">
          <a:solidFill>
            <a:schemeClr val="tx1"/>
          </a:solidFill>
        </a:defRPr>
      </a:pPr>
      <a:endParaRPr lang="es-EC"/>
    </a:p>
  </c:txPr>
  <c:externalData r:id="rId2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style val="4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8221089968615571E-2"/>
          <c:y val="2.5676304646026597E-2"/>
          <c:w val="0.948117917700802"/>
          <c:h val="0.80411513064271323"/>
        </c:manualLayout>
      </c:layout>
      <c:barChart>
        <c:barDir val="col"/>
        <c:grouping val="clustered"/>
        <c:ser>
          <c:idx val="2"/>
          <c:order val="0"/>
          <c:tx>
            <c:strRef>
              <c:f>'Estructura de las Empresas'!$A$64:$B$64</c:f>
              <c:strCache>
                <c:ptCount val="2"/>
                <c:pt idx="0">
                  <c:v>Total establecimientos económicos Provincia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'Estructura de las Empresas'!$F$43:$N$43</c:f>
              <c:strCach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'Estructura de las Empresas'!$C$43:$N$43</c15:sqref>
                  </c15:fullRef>
                </c:ext>
              </c:extLst>
            </c:strRef>
          </c:cat>
          <c:val>
            <c:numRef>
              <c:f>'Estructura de las Empresas'!$F$64:$N$64</c:f>
              <c:numCache>
                <c:formatCode>#,##0</c:formatCode>
                <c:ptCount val="9"/>
                <c:pt idx="0">
                  <c:v>4721</c:v>
                </c:pt>
                <c:pt idx="1">
                  <c:v>5718</c:v>
                </c:pt>
                <c:pt idx="2">
                  <c:v>6791</c:v>
                </c:pt>
                <c:pt idx="3">
                  <c:v>7346</c:v>
                </c:pt>
                <c:pt idx="4">
                  <c:v>6960</c:v>
                </c:pt>
                <c:pt idx="5">
                  <c:v>6783</c:v>
                </c:pt>
                <c:pt idx="6">
                  <c:v>6810</c:v>
                </c:pt>
                <c:pt idx="7">
                  <c:v>7093</c:v>
                </c:pt>
                <c:pt idx="8">
                  <c:v>7387.760499265788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'Estructura de las Empresas'!$C$64:$N$64</c15:sqref>
                  </c15:fullRef>
                </c:ext>
              </c:extLst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5C3-4784-9060-6C8A837D5FF2}"/>
            </c:ext>
          </c:extLst>
        </c:ser>
        <c:dLbls/>
        <c:gapWidth val="50"/>
        <c:axId val="80220544"/>
        <c:axId val="80222080"/>
      </c:barChart>
      <c:lineChart>
        <c:grouping val="standard"/>
        <c:ser>
          <c:idx val="0"/>
          <c:order val="1"/>
          <c:tx>
            <c:strRef>
              <c:f>'Estructura de las Empresas'!$A$65:$B$65</c:f>
              <c:strCache>
                <c:ptCount val="2"/>
                <c:pt idx="0">
                  <c:v>Participación en el total nacional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diamond"/>
            <c:size val="11"/>
            <c:spPr>
              <a:solidFill>
                <a:schemeClr val="accent2"/>
              </a:solidFill>
              <a:ln w="9525">
                <a:solidFill>
                  <a:srgbClr val="7030A0"/>
                </a:solidFill>
              </a:ln>
              <a:effectLst/>
            </c:spPr>
          </c:marker>
          <c:dLbls>
            <c:spPr>
              <a:solidFill>
                <a:schemeClr val="bg1"/>
              </a:solidFill>
              <a:ln>
                <a:solidFill>
                  <a:schemeClr val="accent2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b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'Estructura de las Empresas'!$F$43:$N$43</c:f>
              <c:strCach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'Estructura de las Empresas'!$C$43:$N$43</c15:sqref>
                  </c15:fullRef>
                </c:ext>
              </c:extLst>
            </c:strRef>
          </c:cat>
          <c:val>
            <c:numRef>
              <c:f>'Estructura de las Empresas'!$F$65:$N$65</c:f>
              <c:numCache>
                <c:formatCode>0.0%</c:formatCode>
                <c:ptCount val="9"/>
                <c:pt idx="0">
                  <c:v>8.5633800773080443E-3</c:v>
                </c:pt>
                <c:pt idx="1">
                  <c:v>9.0118913466615182E-3</c:v>
                </c:pt>
                <c:pt idx="2">
                  <c:v>9.306908711162399E-3</c:v>
                </c:pt>
                <c:pt idx="3">
                  <c:v>9.0710732045239297E-3</c:v>
                </c:pt>
                <c:pt idx="4">
                  <c:v>8.2516467726102254E-3</c:v>
                </c:pt>
                <c:pt idx="5">
                  <c:v>8.0205082847842144E-3</c:v>
                </c:pt>
                <c:pt idx="6">
                  <c:v>7.9944027441579812E-3</c:v>
                </c:pt>
                <c:pt idx="7">
                  <c:v>8.357881837249316E-3</c:v>
                </c:pt>
                <c:pt idx="8">
                  <c:v>8.7378871243969803E-3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'Estructura de las Empresas'!$C$65:$N$65</c15:sqref>
                  </c15:fullRef>
                </c:ext>
              </c:extLst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F5C3-4784-9060-6C8A837D5FF2}"/>
            </c:ext>
          </c:extLst>
        </c:ser>
        <c:dLbls/>
        <c:marker val="1"/>
        <c:axId val="80229504"/>
        <c:axId val="80223616"/>
      </c:lineChart>
      <c:catAx>
        <c:axId val="80220544"/>
        <c:scaling>
          <c:orientation val="minMax"/>
        </c:scaling>
        <c:axPos val="b"/>
        <c:numFmt formatCode="General" sourceLinked="1"/>
        <c:majorTickMark val="cross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3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0222080"/>
        <c:crosses val="autoZero"/>
        <c:auto val="1"/>
        <c:lblAlgn val="ctr"/>
        <c:lblOffset val="100"/>
      </c:catAx>
      <c:valAx>
        <c:axId val="80222080"/>
        <c:scaling>
          <c:orientation val="minMax"/>
          <c:min val="0"/>
        </c:scaling>
        <c:axPos val="l"/>
        <c:numFmt formatCode="#,##0" sourceLinked="1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s-EC"/>
          </a:p>
        </c:txPr>
        <c:crossAx val="80220544"/>
        <c:crosses val="autoZero"/>
        <c:crossBetween val="between"/>
      </c:valAx>
      <c:valAx>
        <c:axId val="80223616"/>
        <c:scaling>
          <c:orientation val="minMax"/>
          <c:max val="1.2000000000000004E-2"/>
          <c:min val="6.0000000000000027E-3"/>
        </c:scaling>
        <c:axPos val="r"/>
        <c:numFmt formatCode="0.0%" sourceLinked="1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s-EC"/>
          </a:p>
        </c:txPr>
        <c:crossAx val="80229504"/>
        <c:crosses val="max"/>
        <c:crossBetween val="between"/>
      </c:valAx>
      <c:catAx>
        <c:axId val="80229504"/>
        <c:scaling>
          <c:orientation val="minMax"/>
        </c:scaling>
        <c:delete val="1"/>
        <c:axPos val="b"/>
        <c:numFmt formatCode="General" sourceLinked="1"/>
        <c:tickLblPos val="nextTo"/>
        <c:crossAx val="80223616"/>
        <c:crosses val="autoZero"/>
        <c:auto val="1"/>
        <c:lblAlgn val="ctr"/>
        <c:lblOffset val="10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9429469636401415"/>
          <c:w val="1"/>
          <c:h val="0.10570530363598618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s-EC"/>
    </a:p>
  </c:txPr>
  <c:externalData r:id="rId2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5800937882488835E-2"/>
          <c:y val="2.6405282786502993E-2"/>
          <c:w val="0.89517739836126409"/>
          <c:h val="0.79782165338448952"/>
        </c:manualLayout>
      </c:layout>
      <c:barChart>
        <c:barDir val="bar"/>
        <c:grouping val="stacked"/>
        <c:ser>
          <c:idx val="10"/>
          <c:order val="0"/>
          <c:tx>
            <c:strRef>
              <c:f>'Estructura de las Empresas'!$B$73</c:f>
              <c:strCache>
                <c:ptCount val="1"/>
                <c:pt idx="0">
                  <c:v>Comercio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lang="es-ES"/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'Estructura de las Empresas'!$F$72:$N$72</c:f>
              <c:strCach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'Estructura de las Empresas'!$C$72:$N$72</c15:sqref>
                  </c15:fullRef>
                </c:ext>
              </c:extLst>
            </c:strRef>
          </c:cat>
          <c:val>
            <c:numRef>
              <c:f>'Estructura de las Empresas'!$F$73:$N$73</c:f>
              <c:numCache>
                <c:formatCode>0%</c:formatCode>
                <c:ptCount val="9"/>
                <c:pt idx="0">
                  <c:v>0.30671467909341255</c:v>
                </c:pt>
                <c:pt idx="1">
                  <c:v>0.29398391045820221</c:v>
                </c:pt>
                <c:pt idx="2">
                  <c:v>0.2802238256515977</c:v>
                </c:pt>
                <c:pt idx="3">
                  <c:v>0.28042472093656418</c:v>
                </c:pt>
                <c:pt idx="4">
                  <c:v>0.31824712643678155</c:v>
                </c:pt>
                <c:pt idx="5">
                  <c:v>0.3315642046292202</c:v>
                </c:pt>
                <c:pt idx="6">
                  <c:v>0.33201174743024975</c:v>
                </c:pt>
                <c:pt idx="7">
                  <c:v>0.29536162413647266</c:v>
                </c:pt>
                <c:pt idx="8">
                  <c:v>0.31929617565818097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'Estructura de las Empresas'!$C$73:$N$73</c15:sqref>
                  </c15:fullRef>
                </c:ext>
              </c:extLst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5B9-4F4F-AD56-8C44A91CA963}"/>
            </c:ext>
          </c:extLst>
        </c:ser>
        <c:ser>
          <c:idx val="0"/>
          <c:order val="1"/>
          <c:tx>
            <c:strRef>
              <c:f>'Estructura de las Empresas'!$B$74</c:f>
              <c:strCache>
                <c:ptCount val="1"/>
                <c:pt idx="0">
                  <c:v>Agricultura, ganadería y pesca</c:v>
                </c:pt>
              </c:strCache>
            </c:strRef>
          </c:tx>
          <c:spPr>
            <a:solidFill>
              <a:srgbClr val="70AD47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lang="es-ES"/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'Estructura de las Empresas'!$F$72:$N$72</c:f>
              <c:strCach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'Estructura de las Empresas'!$C$72:$N$72</c15:sqref>
                  </c15:fullRef>
                </c:ext>
              </c:extLst>
            </c:strRef>
          </c:cat>
          <c:val>
            <c:numRef>
              <c:f>'Estructura de las Empresas'!$F$74:$N$74</c:f>
              <c:numCache>
                <c:formatCode>0%</c:formatCode>
                <c:ptCount val="9"/>
                <c:pt idx="0">
                  <c:v>0.16246557932641389</c:v>
                </c:pt>
                <c:pt idx="1">
                  <c:v>0.18870234347674017</c:v>
                </c:pt>
                <c:pt idx="2">
                  <c:v>0.20571344426446775</c:v>
                </c:pt>
                <c:pt idx="3">
                  <c:v>0.20623468554315277</c:v>
                </c:pt>
                <c:pt idx="4">
                  <c:v>0.17270114942528739</c:v>
                </c:pt>
                <c:pt idx="5">
                  <c:v>0.1713106295149639</c:v>
                </c:pt>
                <c:pt idx="6">
                  <c:v>0.17077826725403819</c:v>
                </c:pt>
                <c:pt idx="7">
                  <c:v>0.15071196954744123</c:v>
                </c:pt>
                <c:pt idx="8">
                  <c:v>0.16637550393543266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'Estructura de las Empresas'!$C$74:$N$74</c15:sqref>
                  </c15:fullRef>
                </c:ext>
              </c:extLst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5B9-4F4F-AD56-8C44A91CA963}"/>
            </c:ext>
          </c:extLst>
        </c:ser>
        <c:ser>
          <c:idx val="1"/>
          <c:order val="2"/>
          <c:tx>
            <c:strRef>
              <c:f>'Estructura de las Empresas'!$B$75</c:f>
              <c:strCache>
                <c:ptCount val="1"/>
                <c:pt idx="0">
                  <c:v>Transporte</c:v>
                </c:pt>
              </c:strCache>
            </c:strRef>
          </c:tx>
          <c:spPr>
            <a:solidFill>
              <a:srgbClr val="BF9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lang="es-ES"/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'Estructura de las Empresas'!$F$72:$N$72</c:f>
              <c:strCach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'Estructura de las Empresas'!$C$72:$N$72</c15:sqref>
                  </c15:fullRef>
                </c:ext>
              </c:extLst>
            </c:strRef>
          </c:cat>
          <c:val>
            <c:numRef>
              <c:f>'Estructura de las Empresas'!$F$75:$N$75</c:f>
              <c:numCache>
                <c:formatCode>0%</c:formatCode>
                <c:ptCount val="9"/>
                <c:pt idx="0">
                  <c:v>7.053590341029442E-2</c:v>
                </c:pt>
                <c:pt idx="1">
                  <c:v>6.3658621895767764E-2</c:v>
                </c:pt>
                <c:pt idx="2">
                  <c:v>6.1110293034899135E-2</c:v>
                </c:pt>
                <c:pt idx="3">
                  <c:v>8.9980942009256756E-2</c:v>
                </c:pt>
                <c:pt idx="4">
                  <c:v>0.11063218390804599</c:v>
                </c:pt>
                <c:pt idx="5">
                  <c:v>0.12855668583222768</c:v>
                </c:pt>
                <c:pt idx="6">
                  <c:v>0.12951541850220269</c:v>
                </c:pt>
                <c:pt idx="7">
                  <c:v>0.11983645848019175</c:v>
                </c:pt>
                <c:pt idx="8">
                  <c:v>0.12213518668066702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'Estructura de las Empresas'!$C$75:$N$75</c15:sqref>
                  </c15:fullRef>
                </c:ext>
              </c:extLst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D5B9-4F4F-AD56-8C44A91CA963}"/>
            </c:ext>
          </c:extLst>
        </c:ser>
        <c:ser>
          <c:idx val="2"/>
          <c:order val="3"/>
          <c:tx>
            <c:strRef>
              <c:f>'Estructura de las Empresas'!$B$76</c:f>
              <c:strCache>
                <c:ptCount val="1"/>
                <c:pt idx="0">
                  <c:v>Alojamiento y servicio de comidas</c:v>
                </c:pt>
              </c:strCache>
            </c:strRef>
          </c:tx>
          <c:spPr>
            <a:solidFill>
              <a:srgbClr val="2E75B6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lang="es-ES"/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'Estructura de las Empresas'!$F$72:$N$72</c:f>
              <c:strCach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'Estructura de las Empresas'!$C$72:$N$72</c15:sqref>
                  </c15:fullRef>
                </c:ext>
              </c:extLst>
            </c:strRef>
          </c:cat>
          <c:val>
            <c:numRef>
              <c:f>'Estructura de las Empresas'!$F$76:$N$76</c:f>
              <c:numCache>
                <c:formatCode>0%</c:formatCode>
                <c:ptCount val="9"/>
                <c:pt idx="0">
                  <c:v>6.1639483160347383E-2</c:v>
                </c:pt>
                <c:pt idx="1">
                  <c:v>6.3658621895767764E-2</c:v>
                </c:pt>
                <c:pt idx="2">
                  <c:v>6.6411426888528954E-2</c:v>
                </c:pt>
                <c:pt idx="3">
                  <c:v>7.6640348488973581E-2</c:v>
                </c:pt>
                <c:pt idx="4">
                  <c:v>6.6235632183908044E-2</c:v>
                </c:pt>
                <c:pt idx="5">
                  <c:v>7.6367389060887511E-2</c:v>
                </c:pt>
                <c:pt idx="6">
                  <c:v>7.6064610866372992E-2</c:v>
                </c:pt>
                <c:pt idx="7">
                  <c:v>6.8941209643310311E-2</c:v>
                </c:pt>
                <c:pt idx="8">
                  <c:v>7.1902210438619732E-2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'Estructura de las Empresas'!$C$76:$N$76</c15:sqref>
                  </c15:fullRef>
                </c:ext>
              </c:extLst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D5B9-4F4F-AD56-8C44A91CA963}"/>
            </c:ext>
          </c:extLst>
        </c:ser>
        <c:ser>
          <c:idx val="6"/>
          <c:order val="4"/>
          <c:tx>
            <c:strRef>
              <c:f>'Estructura de las Empresas'!$B$95</c:f>
              <c:strCache>
                <c:ptCount val="1"/>
                <c:pt idx="0">
                  <c:v>Otros sectores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errBars>
            <c:errBarType val="both"/>
            <c:errValType val="stdErr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Lit>
              <c:ptCount val="9"/>
              <c:pt idx="0">
                <c:v>2010</c:v>
              </c:pt>
              <c:pt idx="1">
                <c:v>2011</c:v>
              </c:pt>
              <c:pt idx="2">
                <c:v>2012</c:v>
              </c:pt>
              <c:pt idx="3">
                <c:v>2013</c:v>
              </c:pt>
              <c:pt idx="4">
                <c:v>2014</c:v>
              </c:pt>
              <c:pt idx="5">
                <c:v>2015</c:v>
              </c:pt>
              <c:pt idx="6">
                <c:v>2016</c:v>
              </c:pt>
              <c:pt idx="7">
                <c:v>2017</c:v>
              </c:pt>
              <c:pt idx="8">
                <c:v>2018*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'Estructura de las Empresas'!$F$93:$N$93</c:f>
              <c:numCache>
                <c:formatCode>0%</c:formatCode>
                <c:ptCount val="9"/>
                <c:pt idx="0">
                  <c:v>1.0000000000000002</c:v>
                </c:pt>
                <c:pt idx="1">
                  <c:v>1</c:v>
                </c:pt>
                <c:pt idx="2">
                  <c:v>1.0000000000000002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0.99999999999999989</c:v>
                </c:pt>
                <c:pt idx="7">
                  <c:v>0.99999999999999989</c:v>
                </c:pt>
                <c:pt idx="8">
                  <c:v>0.99999999999999989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'Estructura de las Empresas'!$C$93:$N$93</c15:sqref>
                  </c15:fullRef>
                </c:ext>
              </c:extLst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5B9-4F4F-AD56-8C44A91CA963}"/>
            </c:ext>
          </c:extLst>
        </c:ser>
        <c:dLbls/>
        <c:gapWidth val="50"/>
        <c:overlap val="100"/>
        <c:axId val="81264640"/>
        <c:axId val="81266176"/>
        <c:extLst xmlns:c16r2="http://schemas.microsoft.com/office/drawing/2015/06/chart">
          <c:ext xmlns:c15="http://schemas.microsoft.com/office/drawing/2012/chart" uri="{02D57815-91ED-43cb-92C2-25804820EDAC}">
            <c15:filteredBarSeries>
              <c15:ser>
                <c:idx val="3"/>
                <c:order val="4"/>
                <c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'Estructura de las Empresas'!$B$77</c15:sqref>
                        </c15:formulaRef>
                      </c:ext>
                    </c:extLst>
                    <c:strCache>
                      <c:ptCount val="1"/>
                      <c:pt idx="0">
                        <c:v>Construcción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4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s-MX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6r2="http://schemas.microsoft.com/office/drawing/2015/06/chart"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ullRef>
                          <c15:sqref>'Estructura de las Empresas'!$C$72:$L$72</c15:sqref>
                        </c15:fullRef>
                        <c15:formulaRef>
                          <c15:sqref>'Estructura de las Empresas'!$F$72:$L$72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ullRef>
                          <c15:sqref>'Estructura de las Empresas'!$C$77:$L$77</c15:sqref>
                        </c15:fullRef>
                        <c15:formulaRef>
                          <c15:sqref>'Estructura de las Empresas'!$F$77:$L$77</c15:sqref>
                        </c15:formulaRef>
                      </c:ext>
                    </c:extLst>
                    <c:numCache>
                      <c:formatCode>0%</c:formatCode>
                      <c:ptCount val="7"/>
                      <c:pt idx="0">
                        <c:v>5.126032620207583E-2</c:v>
                      </c:pt>
                      <c:pt idx="1">
                        <c:v>5.3864987757957325E-2</c:v>
                      </c:pt>
                      <c:pt idx="2">
                        <c:v>5.978500957149168E-2</c:v>
                      </c:pt>
                      <c:pt idx="3">
                        <c:v>5.2273346038660497E-2</c:v>
                      </c:pt>
                      <c:pt idx="4">
                        <c:v>5.3591954022988504E-2</c:v>
                      </c:pt>
                      <c:pt idx="5">
                        <c:v>6.0740085507887363E-2</c:v>
                      </c:pt>
                      <c:pt idx="6">
                        <c:v>5.8590308370044052E-2</c:v>
                      </c:pt>
                    </c:numCache>
                  </c:numRef>
                </c:val>
                <c:extLst xmlns:c16r2="http://schemas.microsoft.com/office/drawing/2015/06/chart">
                  <c:ext xmlns:c16="http://schemas.microsoft.com/office/drawing/2014/chart" uri="{C3380CC4-5D6E-409C-BE32-E72D297353CC}">
                    <c16:uniqueId val="{00000004-D5B9-4F4F-AD56-8C44A91CA963}"/>
                  </c:ext>
                </c:extLst>
              </c15:ser>
            </c15:filteredBarSeries>
            <c15:filteredBarSeries>
              <c15:ser>
                <c:idx val="4"/>
                <c:order val="5"/>
                <c:tx>
                  <c:strRef>
                    <c:extLst xmlns:c15="http://schemas.microsoft.com/office/drawing/2012/chart" xmlns:c16r2="http://schemas.microsoft.com/office/drawing/2015/06/chart">
                      <c:ext xmlns:c15="http://schemas.microsoft.com/office/drawing/2012/chart" uri="{02D57815-91ED-43cb-92C2-25804820EDAC}">
                        <c15:formulaRef>
                          <c15:sqref>'Estructura de las Empresas'!$B$78</c15:sqref>
                        </c15:formulaRef>
                      </c:ext>
                    </c:extLst>
                    <c:strCache>
                      <c:ptCount val="1"/>
                      <c:pt idx="0">
                        <c:v>Actividades profesionales, científicas y técnicas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400" b="0" i="0" u="none" strike="noStrike" kern="1200" baseline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s-MX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 xmlns:c16r2="http://schemas.microsoft.com/office/drawing/2015/06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'Estructura de las Empresas'!$C$72:$L$72</c15:sqref>
                        </c15:fullRef>
                        <c15:formulaRef>
                          <c15:sqref>'Estructura de las Empresas'!$F$72:$L$72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</c:numCache>
                  </c:num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'Estructura de las Empresas'!$C$78:$L$78</c15:sqref>
                        </c15:fullRef>
                        <c15:formulaRef>
                          <c15:sqref>'Estructura de las Empresas'!$F$78:$L$78</c15:sqref>
                        </c15:formulaRef>
                      </c:ext>
                    </c:extLst>
                    <c:numCache>
                      <c:formatCode>0%</c:formatCode>
                      <c:ptCount val="7"/>
                      <c:pt idx="0">
                        <c:v>5.5073077737767422E-2</c:v>
                      </c:pt>
                      <c:pt idx="1">
                        <c:v>4.7743966421825816E-2</c:v>
                      </c:pt>
                      <c:pt idx="2">
                        <c:v>4.1525548520100132E-2</c:v>
                      </c:pt>
                      <c:pt idx="3">
                        <c:v>4.5330792267900898E-2</c:v>
                      </c:pt>
                      <c:pt idx="4">
                        <c:v>0.05</c:v>
                      </c:pt>
                      <c:pt idx="5">
                        <c:v>5.2926433731387293E-2</c:v>
                      </c:pt>
                      <c:pt idx="6">
                        <c:v>5.3744493392070485E-2</c:v>
                      </c:pt>
                    </c:numCache>
                  </c:numRef>
                </c:val>
                <c:extLst xmlns:c15="http://schemas.microsoft.com/office/drawing/2012/chart" xmlns:c16r2="http://schemas.microsoft.com/office/drawing/2015/06/chart">
                  <c:ext xmlns:c16="http://schemas.microsoft.com/office/drawing/2014/chart" uri="{C3380CC4-5D6E-409C-BE32-E72D297353CC}">
                    <c16:uniqueId val="{00000005-D5B9-4F4F-AD56-8C44A91CA963}"/>
                  </c:ext>
                </c:extLst>
              </c15:ser>
            </c15:filteredBarSeries>
            <c15:filteredBarSeries>
              <c15:ser>
                <c:idx val="5"/>
                <c:order val="6"/>
                <c:tx>
                  <c:strRef>
                    <c:extLst xmlns:c15="http://schemas.microsoft.com/office/drawing/2012/chart" xmlns:c16r2="http://schemas.microsoft.com/office/drawing/2015/06/chart">
                      <c:ext xmlns:c15="http://schemas.microsoft.com/office/drawing/2012/chart" uri="{02D57815-91ED-43cb-92C2-25804820EDAC}">
                        <c15:formulaRef>
                          <c15:sqref>'Estructura de las Empresas'!$B$79</c15:sqref>
                        </c15:formulaRef>
                      </c:ext>
                    </c:extLst>
                    <c:strCache>
                      <c:ptCount val="1"/>
                      <c:pt idx="0">
                        <c:v>Industrias manufactureras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4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s-MX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 xmlns:c16r2="http://schemas.microsoft.com/office/drawing/2015/06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'Estructura de las Empresas'!$C$72:$L$72</c15:sqref>
                        </c15:fullRef>
                        <c15:formulaRef>
                          <c15:sqref>'Estructura de las Empresas'!$F$72:$L$72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</c:numCache>
                  </c:num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'Estructura de las Empresas'!$C$79:$L$79</c15:sqref>
                        </c15:fullRef>
                        <c15:formulaRef>
                          <c15:sqref>'Estructura de las Empresas'!$F$79:$L$79</c15:sqref>
                        </c15:formulaRef>
                      </c:ext>
                    </c:extLst>
                    <c:numCache>
                      <c:formatCode>0%</c:formatCode>
                      <c:ptCount val="7"/>
                      <c:pt idx="0">
                        <c:v>5.126032620207583E-2</c:v>
                      </c:pt>
                      <c:pt idx="1">
                        <c:v>4.7569080097936339E-2</c:v>
                      </c:pt>
                      <c:pt idx="2">
                        <c:v>4.314533941982035E-2</c:v>
                      </c:pt>
                      <c:pt idx="3">
                        <c:v>3.757146746528723E-2</c:v>
                      </c:pt>
                      <c:pt idx="4">
                        <c:v>4.1522988505747128E-2</c:v>
                      </c:pt>
                      <c:pt idx="5">
                        <c:v>4.1574524546660767E-2</c:v>
                      </c:pt>
                      <c:pt idx="6">
                        <c:v>4.1997063142437591E-2</c:v>
                      </c:pt>
                    </c:numCache>
                  </c:numRef>
                </c:val>
                <c:extLst xmlns:c15="http://schemas.microsoft.com/office/drawing/2012/chart" xmlns:c16r2="http://schemas.microsoft.com/office/drawing/2015/06/chart">
                  <c:ext xmlns:c16="http://schemas.microsoft.com/office/drawing/2014/chart" uri="{C3380CC4-5D6E-409C-BE32-E72D297353CC}">
                    <c16:uniqueId val="{00000006-D5B9-4F4F-AD56-8C44A91CA963}"/>
                  </c:ext>
                </c:extLst>
              </c15:ser>
            </c15:filteredBarSeries>
          </c:ext>
        </c:extLst>
      </c:barChart>
      <c:catAx>
        <c:axId val="81264640"/>
        <c:scaling>
          <c:orientation val="minMax"/>
        </c:scaling>
        <c:axPos val="l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lang="es-ES"/>
            </a:pPr>
            <a:endParaRPr lang="es-EC"/>
          </a:p>
        </c:txPr>
        <c:crossAx val="81266176"/>
        <c:crosses val="autoZero"/>
        <c:auto val="1"/>
        <c:lblAlgn val="ctr"/>
        <c:lblOffset val="100"/>
      </c:catAx>
      <c:valAx>
        <c:axId val="81266176"/>
        <c:scaling>
          <c:orientation val="minMax"/>
          <c:max val="1"/>
        </c:scaling>
        <c:delete val="1"/>
        <c:axPos val="b"/>
        <c:numFmt formatCode="0%" sourceLinked="1"/>
        <c:tickLblPos val="nextTo"/>
        <c:crossAx val="8126464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1.2108923884514436E-2"/>
          <c:y val="0.84787792490156133"/>
          <c:w val="0.98789102109679694"/>
          <c:h val="0.13713069678701495"/>
        </c:manualLayout>
      </c:layout>
      <c:spPr>
        <a:noFill/>
        <a:ln>
          <a:noFill/>
        </a:ln>
        <a:effectLst/>
      </c:spPr>
      <c:txPr>
        <a:bodyPr rot="0" vert="horz"/>
        <a:lstStyle/>
        <a:p>
          <a:pPr>
            <a:defRPr lang="es-ES"/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300">
          <a:solidFill>
            <a:schemeClr val="tx1"/>
          </a:solidFill>
        </a:defRPr>
      </a:pPr>
      <a:endParaRPr lang="es-EC"/>
    </a:p>
  </c:txPr>
  <c:externalData r:id="rId2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es-ES"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C" b="1"/>
              <a:t>Número de Empresas (Miles de empresas)</a:t>
            </a:r>
            <a:endParaRPr lang="es-MX" b="1"/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col"/>
        <c:grouping val="clustered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solidFill>
                  <a:schemeClr val="accent1"/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'[1]Tabla Empresas'!$A$39:$A$47</c:f>
              <c:strCach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2017*</c:v>
                </c:pt>
              </c:strCache>
            </c:strRef>
          </c:cat>
          <c:val>
            <c:numRef>
              <c:f>'[1]Tabla Empresas'!$B$39:$B$47</c:f>
              <c:numCache>
                <c:formatCode>0</c:formatCode>
                <c:ptCount val="9"/>
                <c:pt idx="0">
                  <c:v>1.61</c:v>
                </c:pt>
                <c:pt idx="1">
                  <c:v>1.911</c:v>
                </c:pt>
                <c:pt idx="2">
                  <c:v>2.2680000000000002</c:v>
                </c:pt>
                <c:pt idx="3">
                  <c:v>2.6080000000000001</c:v>
                </c:pt>
                <c:pt idx="4">
                  <c:v>2.7189999999999999</c:v>
                </c:pt>
                <c:pt idx="5">
                  <c:v>2.6440000000000001</c:v>
                </c:pt>
                <c:pt idx="6">
                  <c:v>2.5949999999999998</c:v>
                </c:pt>
                <c:pt idx="7">
                  <c:v>2.6030000000000002</c:v>
                </c:pt>
                <c:pt idx="8">
                  <c:v>3.7549999999999999</c:v>
                </c:pt>
              </c:numCache>
            </c:numRef>
          </c:val>
        </c:ser>
        <c:dLbls/>
        <c:gapWidth val="50"/>
        <c:axId val="97227136"/>
        <c:axId val="97228672"/>
      </c:barChart>
      <c:catAx>
        <c:axId val="97227136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97228672"/>
        <c:crosses val="autoZero"/>
        <c:auto val="1"/>
        <c:lblAlgn val="ctr"/>
        <c:lblOffset val="100"/>
      </c:catAx>
      <c:valAx>
        <c:axId val="97228672"/>
        <c:scaling>
          <c:orientation val="minMax"/>
        </c:scaling>
        <c:delete val="1"/>
        <c:axPos val="l"/>
        <c:numFmt formatCode="0" sourceLinked="1"/>
        <c:majorTickMark val="none"/>
        <c:tickLblPos val="nextTo"/>
        <c:crossAx val="97227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 sz="1400"/>
      </a:pPr>
      <a:endParaRPr lang="es-EC"/>
    </a:p>
  </c:txPr>
  <c:externalData r:id="rId2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es-ES" sz="168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s-EC" b="1"/>
              <a:t>Afiliados (Miles de personas)</a:t>
            </a:r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col"/>
        <c:grouping val="clustered"/>
        <c:ser>
          <c:idx val="0"/>
          <c:order val="0"/>
          <c:tx>
            <c:strRef>
              <c:f>'[base_cantones101_102_2007_2016.xlsx]Tabla Afiliados'!$C$25</c:f>
              <c:strCache>
                <c:ptCount val="1"/>
                <c:pt idx="0">
                  <c:v>Afiliados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solidFill>
                <a:schemeClr val="lt1"/>
              </a:solidFill>
              <a:ln w="127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'[1]Tabla Afiliados'!$H$10:$H$18</c:f>
              <c:strCach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2017*</c:v>
                </c:pt>
              </c:strCache>
            </c:strRef>
          </c:cat>
          <c:val>
            <c:numRef>
              <c:f>'[1]Tabla Afiliados'!$C$26:$C$34</c:f>
              <c:numCache>
                <c:formatCode>_ * #,##0_ ;_ * \-#,##0_ ;_ * "-"??_ ;_ @_ </c:formatCode>
                <c:ptCount val="9"/>
                <c:pt idx="0">
                  <c:v>4.5430000000000001</c:v>
                </c:pt>
                <c:pt idx="1">
                  <c:v>5.1209999999999996</c:v>
                </c:pt>
                <c:pt idx="2">
                  <c:v>6.7210000000000001</c:v>
                </c:pt>
                <c:pt idx="3">
                  <c:v>7.3</c:v>
                </c:pt>
                <c:pt idx="4">
                  <c:v>7.4969999999999999</c:v>
                </c:pt>
                <c:pt idx="5">
                  <c:v>6.355999999999999</c:v>
                </c:pt>
                <c:pt idx="6">
                  <c:v>6.04</c:v>
                </c:pt>
                <c:pt idx="7">
                  <c:v>5.585</c:v>
                </c:pt>
                <c:pt idx="8">
                  <c:v>6.7341785714285791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EBF-4286-AE32-3B9F4DED8AE6}"/>
            </c:ext>
          </c:extLst>
        </c:ser>
        <c:dLbls/>
        <c:gapWidth val="50"/>
        <c:overlap val="-27"/>
        <c:axId val="97195520"/>
        <c:axId val="97197056"/>
      </c:barChart>
      <c:catAx>
        <c:axId val="9719552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97197056"/>
        <c:crosses val="autoZero"/>
        <c:auto val="1"/>
        <c:lblAlgn val="ctr"/>
        <c:lblOffset val="100"/>
      </c:catAx>
      <c:valAx>
        <c:axId val="97197056"/>
        <c:scaling>
          <c:orientation val="minMax"/>
        </c:scaling>
        <c:delete val="1"/>
        <c:axPos val="l"/>
        <c:numFmt formatCode="_ * #,##0_ ;_ * \-#,##0_ ;_ * &quot;-&quot;??_ ;_ @_ " sourceLinked="1"/>
        <c:tickLblPos val="nextTo"/>
        <c:crossAx val="97195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s-EC"/>
    </a:p>
  </c:txPr>
  <c:externalData r:id="rId2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es-ES" sz="168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s-EC" b="1"/>
              <a:t>Ventas Totales (Millones de USD)</a:t>
            </a:r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col"/>
        <c:grouping val="clustered"/>
        <c:ser>
          <c:idx val="0"/>
          <c:order val="0"/>
          <c:tx>
            <c:strRef>
              <c:f>'[base_cantones101_102_2007_2016.xlsx]Tabla Ventas'!$C$25</c:f>
              <c:strCache>
                <c:ptCount val="1"/>
                <c:pt idx="0">
                  <c:v>Ventas totales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solidFill>
                <a:schemeClr val="lt1"/>
              </a:solidFill>
              <a:ln w="127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'[1]Tabla Ventas'!$G$10:$G$18</c:f>
              <c:strCach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2017*</c:v>
                </c:pt>
              </c:strCache>
            </c:strRef>
          </c:cat>
          <c:val>
            <c:numRef>
              <c:f>'[1]Tabla Ventas'!$C$26:$C$34</c:f>
              <c:numCache>
                <c:formatCode>_ * #,##0_ ;_ * \-#,##0_ ;_ * "-"??_ ;_ @_ </c:formatCode>
                <c:ptCount val="9"/>
                <c:pt idx="0">
                  <c:v>50.507530000000003</c:v>
                </c:pt>
                <c:pt idx="1">
                  <c:v>59.205308000000009</c:v>
                </c:pt>
                <c:pt idx="2">
                  <c:v>69.887748999999985</c:v>
                </c:pt>
                <c:pt idx="3">
                  <c:v>85.118673999999999</c:v>
                </c:pt>
                <c:pt idx="4">
                  <c:v>89.382987499999984</c:v>
                </c:pt>
                <c:pt idx="5">
                  <c:v>88.271382472656228</c:v>
                </c:pt>
                <c:pt idx="6">
                  <c:v>77.254715735839838</c:v>
                </c:pt>
                <c:pt idx="7">
                  <c:v>68.115257735961919</c:v>
                </c:pt>
                <c:pt idx="8">
                  <c:v>88.088469131391506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DE5-493D-9F34-4A5CD421D4FB}"/>
            </c:ext>
          </c:extLst>
        </c:ser>
        <c:dLbls/>
        <c:gapWidth val="50"/>
        <c:overlap val="-27"/>
        <c:axId val="85334656"/>
        <c:axId val="85335040"/>
      </c:barChart>
      <c:catAx>
        <c:axId val="85334656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5335040"/>
        <c:crosses val="autoZero"/>
        <c:auto val="1"/>
        <c:lblAlgn val="ctr"/>
        <c:lblOffset val="100"/>
      </c:catAx>
      <c:valAx>
        <c:axId val="85335040"/>
        <c:scaling>
          <c:orientation val="minMax"/>
        </c:scaling>
        <c:delete val="1"/>
        <c:axPos val="l"/>
        <c:numFmt formatCode="_ * #,##0_ ;_ * \-#,##0_ ;_ * &quot;-&quot;??_ ;_ @_ " sourceLinked="1"/>
        <c:tickLblPos val="nextTo"/>
        <c:crossAx val="85334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s-EC"/>
    </a:p>
  </c:txPr>
  <c:externalData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style val="6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10590752500217E-4"/>
          <c:y val="0.10532290010117699"/>
          <c:w val="0.98111736330412058"/>
          <c:h val="0.7086831323727194"/>
        </c:manualLayout>
      </c:layout>
      <c:barChart>
        <c:barDir val="col"/>
        <c:grouping val="stacked"/>
        <c:ser>
          <c:idx val="0"/>
          <c:order val="0"/>
          <c:tx>
            <c:strRef>
              <c:f>[MoronaSantiago_graf.xlsx]Población!$B$19</c:f>
              <c:strCache>
                <c:ptCount val="1"/>
                <c:pt idx="0">
                  <c:v>Femenino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c:spP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lang="es-ES"/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[1]Población!$C$11:$K$11</c:f>
              <c:numCache>
                <c:formatCode>General</c:formatCod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</c:numCache>
            </c:numRef>
          </c:cat>
          <c:val>
            <c:numRef>
              <c:f>[1]Población!$C$19:$K$19</c:f>
              <c:numCache>
                <c:formatCode>#,##0</c:formatCode>
                <c:ptCount val="9"/>
                <c:pt idx="0">
                  <c:v>75665</c:v>
                </c:pt>
                <c:pt idx="1">
                  <c:v>77687</c:v>
                </c:pt>
                <c:pt idx="2">
                  <c:v>79709</c:v>
                </c:pt>
                <c:pt idx="3">
                  <c:v>81728</c:v>
                </c:pt>
                <c:pt idx="4">
                  <c:v>83733</c:v>
                </c:pt>
                <c:pt idx="5">
                  <c:v>85715</c:v>
                </c:pt>
                <c:pt idx="6">
                  <c:v>87680</c:v>
                </c:pt>
                <c:pt idx="7">
                  <c:v>89630</c:v>
                </c:pt>
                <c:pt idx="8">
                  <c:v>91564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9CB-4360-9B9D-6A85D9FBC289}"/>
            </c:ext>
          </c:extLst>
        </c:ser>
        <c:ser>
          <c:idx val="1"/>
          <c:order val="1"/>
          <c:tx>
            <c:strRef>
              <c:f>[MoronaSantiago_graf.xlsx]Población!$B$20</c:f>
              <c:strCache>
                <c:ptCount val="1"/>
                <c:pt idx="0">
                  <c:v>Masculino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lang="es-ES"/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[1]Población!$C$11:$K$11</c:f>
              <c:numCache>
                <c:formatCode>General</c:formatCod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</c:numCache>
            </c:numRef>
          </c:cat>
          <c:val>
            <c:numRef>
              <c:f>[1]Población!$C$20:$K$20</c:f>
              <c:numCache>
                <c:formatCode>#,##0</c:formatCode>
                <c:ptCount val="9"/>
                <c:pt idx="0">
                  <c:v>77498</c:v>
                </c:pt>
                <c:pt idx="1">
                  <c:v>79864</c:v>
                </c:pt>
                <c:pt idx="2">
                  <c:v>82239</c:v>
                </c:pt>
                <c:pt idx="3">
                  <c:v>84617</c:v>
                </c:pt>
                <c:pt idx="4">
                  <c:v>86989</c:v>
                </c:pt>
                <c:pt idx="5">
                  <c:v>89359</c:v>
                </c:pt>
                <c:pt idx="6">
                  <c:v>91726</c:v>
                </c:pt>
                <c:pt idx="7">
                  <c:v>94098</c:v>
                </c:pt>
                <c:pt idx="8">
                  <c:v>96464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9CB-4360-9B9D-6A85D9FBC289}"/>
            </c:ext>
          </c:extLst>
        </c:ser>
        <c:dLbls/>
        <c:gapWidth val="50"/>
        <c:overlap val="100"/>
        <c:axId val="169117952"/>
        <c:axId val="169384576"/>
      </c:barChart>
      <c:catAx>
        <c:axId val="169117952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lang="es-ES"/>
            </a:pPr>
            <a:endParaRPr lang="es-EC"/>
          </a:p>
        </c:txPr>
        <c:crossAx val="169384576"/>
        <c:crosses val="autoZero"/>
        <c:auto val="1"/>
        <c:lblAlgn val="ctr"/>
        <c:lblOffset val="100"/>
      </c:catAx>
      <c:valAx>
        <c:axId val="169384576"/>
        <c:scaling>
          <c:orientation val="minMax"/>
          <c:min val="0"/>
        </c:scaling>
        <c:delete val="1"/>
        <c:axPos val="l"/>
        <c:numFmt formatCode="#,##0" sourceLinked="1"/>
        <c:tickLblPos val="nextTo"/>
        <c:crossAx val="169117952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817192453809251"/>
          <c:y val="0.91679078407452597"/>
          <c:w val="0.41575550495198627"/>
          <c:h val="7.2195575024952871E-2"/>
        </c:manualLayout>
      </c:layout>
      <c:spPr>
        <a:noFill/>
        <a:ln>
          <a:noFill/>
        </a:ln>
        <a:effectLst/>
      </c:spPr>
      <c:txPr>
        <a:bodyPr rot="0" vert="horz"/>
        <a:lstStyle/>
        <a:p>
          <a:pPr>
            <a:defRPr lang="es-ES"/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600"/>
      </a:pPr>
      <a:endParaRPr lang="es-EC"/>
    </a:p>
  </c:txPr>
  <c:externalData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7.2496201132753245E-4"/>
          <c:w val="0.99200774846196593"/>
          <c:h val="0.74141619083732846"/>
        </c:manualLayout>
      </c:layout>
      <c:barChart>
        <c:barDir val="col"/>
        <c:grouping val="stacked"/>
        <c:ser>
          <c:idx val="2"/>
          <c:order val="0"/>
          <c:tx>
            <c:strRef>
              <c:f>[MoronaSantiago_graf.xlsx]Empleo!$N$9</c:f>
              <c:strCache>
                <c:ptCount val="1"/>
                <c:pt idx="0">
                  <c:v>Tasa de Empleo Inadecuado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lang="es-ES"/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[1]Empleo!$A$10:$A$14</c:f>
              <c:strCach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2018*</c:v>
                </c:pt>
              </c:strCache>
            </c:strRef>
          </c:cat>
          <c:val>
            <c:numRef>
              <c:f>[1]Empleo!$N$10:$N$14</c:f>
              <c:numCache>
                <c:formatCode>0.0%</c:formatCode>
                <c:ptCount val="5"/>
                <c:pt idx="0">
                  <c:v>0.64103289902574445</c:v>
                </c:pt>
                <c:pt idx="1">
                  <c:v>0.67903241045550344</c:v>
                </c:pt>
                <c:pt idx="2">
                  <c:v>0.71478286753062392</c:v>
                </c:pt>
                <c:pt idx="3">
                  <c:v>0.69904686155869344</c:v>
                </c:pt>
                <c:pt idx="4">
                  <c:v>0.71673413160240662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EB1F-4B29-9CE3-A05829912510}"/>
            </c:ext>
          </c:extLst>
        </c:ser>
        <c:ser>
          <c:idx val="0"/>
          <c:order val="1"/>
          <c:tx>
            <c:strRef>
              <c:f>[MoronaSantiago_graf.xlsx]Empleo!$L$9</c:f>
              <c:strCache>
                <c:ptCount val="1"/>
                <c:pt idx="0">
                  <c:v>Tasa de Empleo adecuado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lang="es-ES"/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[1]Empleo!$A$10:$A$14</c:f>
              <c:strCach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2018*</c:v>
                </c:pt>
              </c:strCache>
            </c:strRef>
          </c:cat>
          <c:val>
            <c:numRef>
              <c:f>[1]Empleo!$L$10:$L$14</c:f>
              <c:numCache>
                <c:formatCode>0.0%</c:formatCode>
                <c:ptCount val="5"/>
                <c:pt idx="0">
                  <c:v>0.33109315682579776</c:v>
                </c:pt>
                <c:pt idx="1">
                  <c:v>0.2968983137229535</c:v>
                </c:pt>
                <c:pt idx="2">
                  <c:v>0.26693122375800027</c:v>
                </c:pt>
                <c:pt idx="3">
                  <c:v>0.28507241274282585</c:v>
                </c:pt>
                <c:pt idx="4">
                  <c:v>0.27196429608992934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B1F-4B29-9CE3-A05829912510}"/>
            </c:ext>
          </c:extLst>
        </c:ser>
        <c:ser>
          <c:idx val="1"/>
          <c:order val="2"/>
          <c:tx>
            <c:strRef>
              <c:f>[MoronaSantiago_graf.xlsx]Empleo!$M$9</c:f>
              <c:strCache>
                <c:ptCount val="1"/>
                <c:pt idx="0">
                  <c:v>Tasa de Empleo no Clasificado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strRef>
              <c:f>[1]Empleo!$A$10:$A$14</c:f>
              <c:strCach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2018*</c:v>
                </c:pt>
              </c:strCache>
            </c:strRef>
          </c:cat>
          <c:val>
            <c:numRef>
              <c:f>[1]Empleo!$M$10:$M$14</c:f>
              <c:numCache>
                <c:formatCode>0.0%</c:formatCode>
                <c:ptCount val="5"/>
                <c:pt idx="0">
                  <c:v>0</c:v>
                </c:pt>
                <c:pt idx="1">
                  <c:v>7.8106541638620183E-4</c:v>
                </c:pt>
                <c:pt idx="2">
                  <c:v>0</c:v>
                </c:pt>
                <c:pt idx="3">
                  <c:v>1.6906230938389022E-3</c:v>
                </c:pt>
                <c:pt idx="4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B1F-4B29-9CE3-A05829912510}"/>
            </c:ext>
          </c:extLst>
        </c:ser>
        <c:dLbls/>
        <c:gapWidth val="60"/>
        <c:overlap val="100"/>
        <c:axId val="176595712"/>
        <c:axId val="176597248"/>
      </c:barChart>
      <c:lineChart>
        <c:grouping val="standard"/>
        <c:ser>
          <c:idx val="3"/>
          <c:order val="3"/>
          <c:tx>
            <c:strRef>
              <c:f>[MoronaSantiago_graf.xlsx]Empleo!$K$9</c:f>
              <c:strCache>
                <c:ptCount val="1"/>
                <c:pt idx="0">
                  <c:v>Tasa de Empleo</c:v>
                </c:pt>
              </c:strCache>
            </c:strRef>
          </c:tx>
          <c:spPr>
            <a:ln w="28575" cap="rnd">
              <a:solidFill>
                <a:schemeClr val="accent1">
                  <a:alpha val="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solidFill>
                  <a:srgbClr val="C00000"/>
                </a:solidFill>
              </a:ln>
              <a:effectLst/>
            </c:spPr>
            <c:txPr>
              <a:bodyPr rot="0" vert="horz"/>
              <a:lstStyle/>
              <a:p>
                <a:pPr>
                  <a:defRPr lang="es-ES"/>
                </a:pPr>
                <a:endParaRPr lang="es-EC"/>
              </a:p>
            </c:txPr>
            <c:dLblPos val="t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[1]Empleo!$A$10:$A$14</c:f>
              <c:strCach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2018*</c:v>
                </c:pt>
              </c:strCache>
            </c:strRef>
          </c:cat>
          <c:val>
            <c:numRef>
              <c:f>[1]Empleo!$K$10:$K$14</c:f>
              <c:numCache>
                <c:formatCode>0.0%</c:formatCode>
                <c:ptCount val="5"/>
                <c:pt idx="0">
                  <c:v>0.9721260558515421</c:v>
                </c:pt>
                <c:pt idx="1">
                  <c:v>0.97671178959484428</c:v>
                </c:pt>
                <c:pt idx="2">
                  <c:v>0.98171409128862164</c:v>
                </c:pt>
                <c:pt idx="3">
                  <c:v>0.98580989739535863</c:v>
                </c:pt>
                <c:pt idx="4">
                  <c:v>0.98869842769233574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26B-4D3F-9754-8D8BCAFC275F}"/>
            </c:ext>
          </c:extLst>
        </c:ser>
        <c:dLbls/>
        <c:marker val="1"/>
        <c:axId val="176683264"/>
        <c:axId val="176681344"/>
      </c:lineChart>
      <c:catAx>
        <c:axId val="176595712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lang="es-ES"/>
            </a:pPr>
            <a:endParaRPr lang="es-EC"/>
          </a:p>
        </c:txPr>
        <c:crossAx val="176597248"/>
        <c:crosses val="autoZero"/>
        <c:auto val="1"/>
        <c:lblAlgn val="ctr"/>
        <c:lblOffset val="100"/>
      </c:catAx>
      <c:valAx>
        <c:axId val="176597248"/>
        <c:scaling>
          <c:orientation val="minMax"/>
        </c:scaling>
        <c:delete val="1"/>
        <c:axPos val="l"/>
        <c:numFmt formatCode="0.0%" sourceLinked="1"/>
        <c:majorTickMark val="none"/>
        <c:tickLblPos val="nextTo"/>
        <c:crossAx val="176595712"/>
        <c:crosses val="autoZero"/>
        <c:crossBetween val="between"/>
      </c:valAx>
      <c:valAx>
        <c:axId val="176681344"/>
        <c:scaling>
          <c:orientation val="minMax"/>
        </c:scaling>
        <c:delete val="1"/>
        <c:axPos val="r"/>
        <c:numFmt formatCode="0.0%" sourceLinked="1"/>
        <c:tickLblPos val="nextTo"/>
        <c:crossAx val="176683264"/>
        <c:crosses val="max"/>
        <c:crossBetween val="between"/>
      </c:valAx>
      <c:catAx>
        <c:axId val="176683264"/>
        <c:scaling>
          <c:orientation val="minMax"/>
        </c:scaling>
        <c:delete val="1"/>
        <c:axPos val="b"/>
        <c:numFmt formatCode="General" sourceLinked="1"/>
        <c:tickLblPos val="nextTo"/>
        <c:crossAx val="176681344"/>
        <c:crosses val="autoZero"/>
        <c:auto val="1"/>
        <c:lblAlgn val="ctr"/>
        <c:lblOffset val="10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9503695183909548"/>
          <c:w val="1"/>
          <c:h val="8.7151372433586005E-2"/>
        </c:manualLayout>
      </c:layout>
      <c:txPr>
        <a:bodyPr/>
        <a:lstStyle/>
        <a:p>
          <a:pPr>
            <a:defRPr lang="es-ES"/>
          </a:pPr>
          <a:endParaRPr lang="es-EC"/>
        </a:p>
      </c:txPr>
    </c:legend>
    <c:plotVisOnly val="1"/>
    <c:dispBlanksAs val="gap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s-EC"/>
    </a:p>
  </c:txPr>
  <c:externalData r:id="rId2"/>
  <c:userShapes r:id="rId3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ser>
          <c:idx val="0"/>
          <c:order val="0"/>
          <c:spPr>
            <a:solidFill>
              <a:srgbClr val="FF4F4F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lang="es-ES"/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[1]Empleo!$A$10:$A$14</c:f>
              <c:strCach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2018*</c:v>
                </c:pt>
              </c:strCache>
            </c:strRef>
          </c:cat>
          <c:val>
            <c:numRef>
              <c:f>[1]Empleo!$J$10:$J$14</c:f>
              <c:numCache>
                <c:formatCode>0.0%</c:formatCode>
                <c:ptCount val="5"/>
                <c:pt idx="0">
                  <c:v>2.7873944148458181E-2</c:v>
                </c:pt>
                <c:pt idx="1">
                  <c:v>2.3288210405157581E-2</c:v>
                </c:pt>
                <c:pt idx="2">
                  <c:v>1.8285908711376503E-2</c:v>
                </c:pt>
                <c:pt idx="3">
                  <c:v>1.4190102604642712E-2</c:v>
                </c:pt>
                <c:pt idx="4">
                  <c:v>1.1301572307664227E-2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CA8-4875-A6B4-D691FB50F1BA}"/>
            </c:ext>
          </c:extLst>
        </c:ser>
        <c:dLbls/>
        <c:gapWidth val="50"/>
        <c:overlap val="-27"/>
        <c:axId val="177427200"/>
        <c:axId val="178449792"/>
      </c:barChart>
      <c:catAx>
        <c:axId val="17742720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lang="es-ES"/>
            </a:pPr>
            <a:endParaRPr lang="es-EC"/>
          </a:p>
        </c:txPr>
        <c:crossAx val="178449792"/>
        <c:crosses val="autoZero"/>
        <c:auto val="1"/>
        <c:lblAlgn val="ctr"/>
        <c:lblOffset val="100"/>
      </c:catAx>
      <c:valAx>
        <c:axId val="178449792"/>
        <c:scaling>
          <c:orientation val="minMax"/>
        </c:scaling>
        <c:delete val="1"/>
        <c:axPos val="l"/>
        <c:numFmt formatCode="0.0%" sourceLinked="1"/>
        <c:majorTickMark val="none"/>
        <c:tickLblPos val="nextTo"/>
        <c:crossAx val="177427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s-EC"/>
    </a:p>
  </c:txPr>
  <c:externalData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666656990456838E-2"/>
          <c:y val="2.0197991555403406E-2"/>
          <c:w val="0.9633333333333336"/>
          <c:h val="0.80239307886232136"/>
        </c:manualLayout>
      </c:layout>
      <c:barChart>
        <c:barDir val="col"/>
        <c:grouping val="clustered"/>
        <c:ser>
          <c:idx val="0"/>
          <c:order val="0"/>
          <c:spPr>
            <a:solidFill>
              <a:srgbClr val="00B0F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lang="es-ES"/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[1]Empleo!$A$10:$A$14</c:f>
              <c:strCach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2018*</c:v>
                </c:pt>
              </c:strCache>
            </c:strRef>
          </c:cat>
          <c:val>
            <c:numRef>
              <c:f>[1]Empleo!$O$10:$O$14</c:f>
              <c:numCache>
                <c:formatCode>0.0%</c:formatCode>
                <c:ptCount val="5"/>
                <c:pt idx="0">
                  <c:v>0.11239049084386168</c:v>
                </c:pt>
                <c:pt idx="1">
                  <c:v>0.18509034358205434</c:v>
                </c:pt>
                <c:pt idx="2">
                  <c:v>0.1844879789555087</c:v>
                </c:pt>
                <c:pt idx="3">
                  <c:v>0.19442898800095165</c:v>
                </c:pt>
                <c:pt idx="4">
                  <c:v>0.19730532323690431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DB2-462F-B46E-03F3708007CC}"/>
            </c:ext>
          </c:extLst>
        </c:ser>
        <c:dLbls/>
        <c:gapWidth val="50"/>
        <c:overlap val="-27"/>
        <c:axId val="220953984"/>
        <c:axId val="222312320"/>
      </c:barChart>
      <c:catAx>
        <c:axId val="220953984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lang="es-ES"/>
            </a:pPr>
            <a:endParaRPr lang="es-EC"/>
          </a:p>
        </c:txPr>
        <c:crossAx val="222312320"/>
        <c:crosses val="autoZero"/>
        <c:auto val="1"/>
        <c:lblAlgn val="ctr"/>
        <c:lblOffset val="100"/>
      </c:catAx>
      <c:valAx>
        <c:axId val="222312320"/>
        <c:scaling>
          <c:orientation val="minMax"/>
        </c:scaling>
        <c:delete val="1"/>
        <c:axPos val="l"/>
        <c:numFmt formatCode="0.0%" sourceLinked="1"/>
        <c:majorTickMark val="none"/>
        <c:tickLblPos val="nextTo"/>
        <c:crossAx val="220953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s-EC"/>
    </a:p>
  </c:txPr>
  <c:externalData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2180937747357626E-3"/>
          <c:y val="3.618840560091071E-2"/>
          <c:w val="0.9555013376094813"/>
          <c:h val="0.81313876441806832"/>
        </c:manualLayout>
      </c:layout>
      <c:barChart>
        <c:barDir val="col"/>
        <c:grouping val="clustered"/>
        <c:ser>
          <c:idx val="0"/>
          <c:order val="0"/>
          <c:tx>
            <c:strRef>
              <c:f>'VAB provincial'!$A$53:$B$53</c:f>
              <c:strCache>
                <c:ptCount val="2"/>
                <c:pt idx="0">
                  <c:v>VAB Provincial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s-ES"/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'VAB provincial'!$F$35:$N$35</c:f>
              <c:strCach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2017*</c:v>
                </c:pt>
                <c:pt idx="8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'VAB provincial'!$C$35:$N$35</c15:sqref>
                  </c15:fullRef>
                </c:ext>
              </c:extLst>
            </c:strRef>
          </c:cat>
          <c:val>
            <c:numRef>
              <c:f>'VAB provincial'!$F$53:$N$53</c:f>
              <c:numCache>
                <c:formatCode>#,###,</c:formatCode>
                <c:ptCount val="9"/>
                <c:pt idx="0">
                  <c:v>312716.08390210907</c:v>
                </c:pt>
                <c:pt idx="1">
                  <c:v>374366.44291159569</c:v>
                </c:pt>
                <c:pt idx="2">
                  <c:v>385521.54223163699</c:v>
                </c:pt>
                <c:pt idx="3">
                  <c:v>378474.10090263671</c:v>
                </c:pt>
                <c:pt idx="4">
                  <c:v>406380.45081001479</c:v>
                </c:pt>
                <c:pt idx="5">
                  <c:v>452884.47163040529</c:v>
                </c:pt>
                <c:pt idx="6">
                  <c:v>453255.8018346724</c:v>
                </c:pt>
                <c:pt idx="7">
                  <c:v>479371.26555300242</c:v>
                </c:pt>
                <c:pt idx="8">
                  <c:v>478107.70364274486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'VAB provincial'!$C$53:$N$53</c15:sqref>
                  </c15:fullRef>
                </c:ext>
              </c:extLst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395-44F1-9A69-C5BC46B0E6C3}"/>
            </c:ext>
          </c:extLst>
        </c:ser>
        <c:dLbls/>
        <c:gapWidth val="75"/>
        <c:overlap val="-25"/>
        <c:axId val="226955264"/>
        <c:axId val="226956800"/>
      </c:barChart>
      <c:lineChart>
        <c:grouping val="standard"/>
        <c:ser>
          <c:idx val="1"/>
          <c:order val="1"/>
          <c:tx>
            <c:strRef>
              <c:f>'VAB provincial'!$A$54:$B$54</c:f>
              <c:strCache>
                <c:ptCount val="2"/>
                <c:pt idx="0">
                  <c:v>Participación VAB provincial en el PIB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triangle"/>
            <c:size val="15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spPr>
              <a:solidFill>
                <a:schemeClr val="bg1"/>
              </a:solidFill>
              <a:ln>
                <a:solidFill>
                  <a:schemeClr val="accent2"/>
                </a:solidFill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lang="es-ES">
                    <a:solidFill>
                      <a:schemeClr val="tx1"/>
                    </a:solidFill>
                  </a:defRPr>
                </a:pPr>
                <a:endParaRPr lang="es-EC"/>
              </a:p>
            </c:txPr>
            <c:dLblPos val="t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>
                      <a:noFill/>
                    </a:ln>
                  </c:spPr>
                </c15:leaderLines>
              </c:ext>
            </c:extLst>
          </c:dLbls>
          <c:cat>
            <c:strRef>
              <c:f>'VAB provincial'!$F$35:$N$35</c:f>
              <c:strCach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2017*</c:v>
                </c:pt>
                <c:pt idx="8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'VAB provincial'!$C$35:$N$35</c15:sqref>
                  </c15:fullRef>
                </c:ext>
              </c:extLst>
            </c:strRef>
          </c:cat>
          <c:val>
            <c:numRef>
              <c:f>'VAB provincial'!$F$54:$N$54</c:f>
              <c:numCache>
                <c:formatCode>0.0%</c:formatCode>
                <c:ptCount val="9"/>
                <c:pt idx="0">
                  <c:v>4.4959303270171672E-3</c:v>
                </c:pt>
                <c:pt idx="1">
                  <c:v>4.722277956998742E-3</c:v>
                </c:pt>
                <c:pt idx="2">
                  <c:v>4.3997550178871397E-3</c:v>
                </c:pt>
                <c:pt idx="3">
                  <c:v>3.978507911004253E-3</c:v>
                </c:pt>
                <c:pt idx="4">
                  <c:v>3.9948403408947755E-3</c:v>
                </c:pt>
                <c:pt idx="5">
                  <c:v>4.5612119428810058E-3</c:v>
                </c:pt>
                <c:pt idx="6">
                  <c:v>4.5962635176552118E-3</c:v>
                </c:pt>
                <c:pt idx="7">
                  <c:v>4.5962635176552118E-3</c:v>
                </c:pt>
                <c:pt idx="8">
                  <c:v>4.5962635176552118E-3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'VAB provincial'!$C$54:$N$54</c15:sqref>
                  </c15:fullRef>
                </c:ext>
              </c:extLst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C395-44F1-9A69-C5BC46B0E6C3}"/>
            </c:ext>
          </c:extLst>
        </c:ser>
        <c:dLbls/>
        <c:marker val="1"/>
        <c:axId val="226984704"/>
        <c:axId val="226958336"/>
      </c:lineChart>
      <c:catAx>
        <c:axId val="226955264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26956800"/>
        <c:crosses val="autoZero"/>
        <c:auto val="1"/>
        <c:lblAlgn val="ctr"/>
        <c:lblOffset val="100"/>
      </c:catAx>
      <c:valAx>
        <c:axId val="226956800"/>
        <c:scaling>
          <c:orientation val="minMax"/>
        </c:scaling>
        <c:axPos val="l"/>
        <c:numFmt formatCode="#,###," sourceLinked="1"/>
        <c:tickLblPos val="nextTo"/>
        <c:spPr>
          <a:noFill/>
          <a:ln w="9525"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s-EC"/>
          </a:p>
        </c:txPr>
        <c:crossAx val="226955264"/>
        <c:crosses val="autoZero"/>
        <c:crossBetween val="between"/>
      </c:valAx>
      <c:valAx>
        <c:axId val="226958336"/>
        <c:scaling>
          <c:orientation val="minMax"/>
          <c:max val="6.0000000000000027E-3"/>
          <c:min val="3.7000000000000019E-3"/>
        </c:scaling>
        <c:axPos val="r"/>
        <c:numFmt formatCode="0.0%" sourceLinked="1"/>
        <c:tickLblPos val="nextTo"/>
        <c:spPr>
          <a:ln>
            <a:noFill/>
          </a:ln>
        </c:spPr>
        <c:txPr>
          <a:bodyPr/>
          <a:lstStyle/>
          <a:p>
            <a:pPr>
              <a:defRPr lang="es-ES" sz="100">
                <a:solidFill>
                  <a:schemeClr val="bg1"/>
                </a:solidFill>
              </a:defRPr>
            </a:pPr>
            <a:endParaRPr lang="es-EC"/>
          </a:p>
        </c:txPr>
        <c:crossAx val="226984704"/>
        <c:crosses val="max"/>
        <c:crossBetween val="between"/>
      </c:valAx>
      <c:catAx>
        <c:axId val="226984704"/>
        <c:scaling>
          <c:orientation val="minMax"/>
        </c:scaling>
        <c:delete val="1"/>
        <c:axPos val="b"/>
        <c:numFmt formatCode="General" sourceLinked="1"/>
        <c:tickLblPos val="nextTo"/>
        <c:crossAx val="226958336"/>
        <c:crosses val="autoZero"/>
        <c:auto val="1"/>
        <c:lblAlgn val="ctr"/>
        <c:lblOffset val="10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952227553429127"/>
          <c:y val="0.93351462237715399"/>
          <c:w val="0.68920760233918199"/>
          <c:h val="4.8544929157345304E-2"/>
        </c:manualLayout>
      </c:layout>
      <c:txPr>
        <a:bodyPr/>
        <a:lstStyle/>
        <a:p>
          <a:pPr>
            <a:defRPr lang="es-ES"/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s-EC"/>
    </a:p>
  </c:txPr>
  <c:externalData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1132026398777589E-2"/>
          <c:y val="3.8717808117053214E-2"/>
          <c:w val="0.95769988479152546"/>
          <c:h val="0.7849603749619849"/>
        </c:manualLayout>
      </c:layout>
      <c:barChart>
        <c:barDir val="bar"/>
        <c:grouping val="stacked"/>
        <c:ser>
          <c:idx val="1"/>
          <c:order val="0"/>
          <c:tx>
            <c:strRef>
              <c:f>'VAB provincial'!$B$62</c:f>
              <c:strCache>
                <c:ptCount val="1"/>
                <c:pt idx="0">
                  <c:v>Enseñanza y salud</c:v>
                </c:pt>
              </c:strCache>
            </c:strRef>
          </c:tx>
          <c:spPr>
            <a:solidFill>
              <a:srgbClr val="B1A0C7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'VAB provincial'!$F$61:$N$61</c:f>
              <c:strCach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'VAB provincial'!$C$61:$N$61</c15:sqref>
                  </c15:fullRef>
                </c:ext>
              </c:extLst>
            </c:strRef>
          </c:cat>
          <c:val>
            <c:numRef>
              <c:f>'VAB provincial'!$F$62:$N$62</c:f>
              <c:numCache>
                <c:formatCode>0%</c:formatCode>
                <c:ptCount val="9"/>
                <c:pt idx="0">
                  <c:v>0.19695172206079684</c:v>
                </c:pt>
                <c:pt idx="1">
                  <c:v>0.19645710094523552</c:v>
                </c:pt>
                <c:pt idx="2">
                  <c:v>0.2377484400860411</c:v>
                </c:pt>
                <c:pt idx="3">
                  <c:v>0.24752734661012268</c:v>
                </c:pt>
                <c:pt idx="4">
                  <c:v>0.24331282374985763</c:v>
                </c:pt>
                <c:pt idx="5">
                  <c:v>0.25020450286940571</c:v>
                </c:pt>
                <c:pt idx="6">
                  <c:v>0.25859945161437914</c:v>
                </c:pt>
                <c:pt idx="7">
                  <c:v>0.24991103121094133</c:v>
                </c:pt>
                <c:pt idx="8">
                  <c:v>0.25050695236114595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'VAB provincial'!$C$62:$N$62</c15:sqref>
                  </c15:fullRef>
                </c:ext>
              </c:extLst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D2-4C7F-8478-51A27BF40330}"/>
            </c:ext>
          </c:extLst>
        </c:ser>
        <c:ser>
          <c:idx val="2"/>
          <c:order val="1"/>
          <c:tx>
            <c:strRef>
              <c:f>'VAB provincial'!$B$63</c:f>
              <c:strCache>
                <c:ptCount val="1"/>
                <c:pt idx="0">
                  <c:v>Administración pública</c:v>
                </c:pt>
              </c:strCache>
            </c:strRef>
          </c:tx>
          <c:spPr>
            <a:solidFill>
              <a:srgbClr val="9DC3E6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'VAB provincial'!$F$61:$N$61</c:f>
              <c:strCach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'VAB provincial'!$C$61:$N$61</c15:sqref>
                  </c15:fullRef>
                </c:ext>
              </c:extLst>
            </c:strRef>
          </c:cat>
          <c:val>
            <c:numRef>
              <c:f>'VAB provincial'!$F$63:$N$63</c:f>
              <c:numCache>
                <c:formatCode>0%</c:formatCode>
                <c:ptCount val="9"/>
                <c:pt idx="0">
                  <c:v>0.24412103368686072</c:v>
                </c:pt>
                <c:pt idx="1">
                  <c:v>0.23861971796724876</c:v>
                </c:pt>
                <c:pt idx="2">
                  <c:v>0.19592606485979988</c:v>
                </c:pt>
                <c:pt idx="3">
                  <c:v>0.16115285940721255</c:v>
                </c:pt>
                <c:pt idx="4">
                  <c:v>0.1446194405783916</c:v>
                </c:pt>
                <c:pt idx="5">
                  <c:v>0.16708406600827175</c:v>
                </c:pt>
                <c:pt idx="6">
                  <c:v>0.18244298376508608</c:v>
                </c:pt>
                <c:pt idx="7">
                  <c:v>0.16382483743974047</c:v>
                </c:pt>
                <c:pt idx="8">
                  <c:v>0.16449283194787248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'VAB provincial'!$C$63:$N$63</c15:sqref>
                  </c15:fullRef>
                </c:ext>
              </c:extLst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3D2-4C7F-8478-51A27BF40330}"/>
            </c:ext>
          </c:extLst>
        </c:ser>
        <c:ser>
          <c:idx val="3"/>
          <c:order val="2"/>
          <c:tx>
            <c:strRef>
              <c:f>'VAB provincial'!$B$64</c:f>
              <c:strCache>
                <c:ptCount val="1"/>
                <c:pt idx="0">
                  <c:v>Construcción</c:v>
                </c:pt>
              </c:strCache>
            </c:strRef>
          </c:tx>
          <c:spPr>
            <a:solidFill>
              <a:srgbClr val="806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'VAB provincial'!$F$61:$N$61</c:f>
              <c:strCach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'VAB provincial'!$C$61:$N$61</c15:sqref>
                  </c15:fullRef>
                </c:ext>
              </c:extLst>
            </c:strRef>
          </c:cat>
          <c:val>
            <c:numRef>
              <c:f>'VAB provincial'!$F$64:$N$64</c:f>
              <c:numCache>
                <c:formatCode>0%</c:formatCode>
                <c:ptCount val="9"/>
                <c:pt idx="0">
                  <c:v>0.13154602506195193</c:v>
                </c:pt>
                <c:pt idx="1">
                  <c:v>0.10864246185668588</c:v>
                </c:pt>
                <c:pt idx="2">
                  <c:v>0.13324583745143337</c:v>
                </c:pt>
                <c:pt idx="3">
                  <c:v>0.12111282916257099</c:v>
                </c:pt>
                <c:pt idx="4">
                  <c:v>0.13936752793534765</c:v>
                </c:pt>
                <c:pt idx="5">
                  <c:v>0.12331550017538197</c:v>
                </c:pt>
                <c:pt idx="6">
                  <c:v>0.12951497169887105</c:v>
                </c:pt>
                <c:pt idx="7">
                  <c:v>0.12832770724304285</c:v>
                </c:pt>
                <c:pt idx="8">
                  <c:v>0.13013142676316089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'VAB provincial'!$C$64:$N$64</c15:sqref>
                  </c15:fullRef>
                </c:ext>
              </c:extLst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3D2-4C7F-8478-51A27BF40330}"/>
            </c:ext>
          </c:extLst>
        </c:ser>
        <c:ser>
          <c:idx val="4"/>
          <c:order val="3"/>
          <c:tx>
            <c:strRef>
              <c:f>'VAB provincial'!$B$65</c:f>
              <c:strCache>
                <c:ptCount val="1"/>
                <c:pt idx="0">
                  <c:v>Comercio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s-ES"/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'VAB provincial'!$F$61:$N$61</c:f>
              <c:strCach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'VAB provincial'!$C$61:$N$61</c15:sqref>
                  </c15:fullRef>
                </c:ext>
              </c:extLst>
            </c:strRef>
          </c:cat>
          <c:val>
            <c:numRef>
              <c:f>'VAB provincial'!$F$65:$N$65</c:f>
              <c:numCache>
                <c:formatCode>0%</c:formatCode>
                <c:ptCount val="9"/>
                <c:pt idx="0">
                  <c:v>6.957132815053288E-2</c:v>
                </c:pt>
                <c:pt idx="1">
                  <c:v>7.1122151418996721E-2</c:v>
                </c:pt>
                <c:pt idx="2">
                  <c:v>6.6405752397295778E-2</c:v>
                </c:pt>
                <c:pt idx="3">
                  <c:v>7.7483943363204105E-2</c:v>
                </c:pt>
                <c:pt idx="4">
                  <c:v>7.6218615344606014E-2</c:v>
                </c:pt>
                <c:pt idx="5">
                  <c:v>7.71713883006791E-2</c:v>
                </c:pt>
                <c:pt idx="6">
                  <c:v>8.280921953371187E-2</c:v>
                </c:pt>
                <c:pt idx="7">
                  <c:v>7.8420791635550297E-2</c:v>
                </c:pt>
                <c:pt idx="8">
                  <c:v>7.8655003703636817E-2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'VAB provincial'!$C$65:$N$65</c15:sqref>
                  </c15:fullRef>
                </c:ext>
              </c:extLst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93D2-4C7F-8478-51A27BF40330}"/>
            </c:ext>
          </c:extLst>
        </c:ser>
        <c:ser>
          <c:idx val="5"/>
          <c:order val="4"/>
          <c:tx>
            <c:strRef>
              <c:f>'VAB provincial'!$B$66</c:f>
              <c:strCache>
                <c:ptCount val="1"/>
                <c:pt idx="0">
                  <c:v>Otros Servicios</c:v>
                </c:pt>
              </c:strCache>
              <c:extLst xmlns:c16r2="http://schemas.microsoft.com/office/drawing/2015/06/chart" xmlns:c15="http://schemas.microsoft.com/office/drawing/2012/chart"/>
            </c:strRef>
          </c:tx>
          <c:spPr>
            <a:solidFill>
              <a:schemeClr val="accent3">
                <a:lumMod val="50000"/>
              </a:schemeClr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 xmlns:c15="http://schemas.microsoft.com/office/drawing/2012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'VAB provincial'!$F$61:$N$61</c:f>
              <c:strCach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'VAB provincial'!$C$61:$N$61</c15:sqref>
                  </c15:fullRef>
                </c:ext>
              </c:extLst>
            </c:strRef>
          </c:cat>
          <c:val>
            <c:numRef>
              <c:f>'VAB provincial'!$F$66:$N$66</c:f>
              <c:numCache>
                <c:formatCode>0%</c:formatCode>
                <c:ptCount val="9"/>
                <c:pt idx="0">
                  <c:v>1.9883638505025218E-2</c:v>
                </c:pt>
                <c:pt idx="1">
                  <c:v>7.3699182094092569E-2</c:v>
                </c:pt>
                <c:pt idx="2">
                  <c:v>5.4669390612046662E-2</c:v>
                </c:pt>
                <c:pt idx="3">
                  <c:v>7.2178355747810105E-2</c:v>
                </c:pt>
                <c:pt idx="4">
                  <c:v>8.7173726583342284E-2</c:v>
                </c:pt>
                <c:pt idx="5">
                  <c:v>8.8057004643193021E-2</c:v>
                </c:pt>
                <c:pt idx="6">
                  <c:v>7.4678515765363787E-2</c:v>
                </c:pt>
                <c:pt idx="7">
                  <c:v>8.0521900684927317E-2</c:v>
                </c:pt>
                <c:pt idx="8">
                  <c:v>8.2607786919206588E-2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'VAB provincial'!$C$66:$N$66</c15:sqref>
                  </c15:fullRef>
                </c:ext>
              </c:extLst>
            </c:numRef>
          </c:val>
          <c:extLst xmlns:c16r2="http://schemas.microsoft.com/office/drawing/2015/06/chart" xmlns:c15="http://schemas.microsoft.com/office/drawing/2012/chart">
            <c:ext xmlns:c16="http://schemas.microsoft.com/office/drawing/2014/chart" uri="{C3380CC4-5D6E-409C-BE32-E72D297353CC}">
              <c16:uniqueId val="{00000004-93D2-4C7F-8478-51A27BF40330}"/>
            </c:ext>
          </c:extLst>
        </c:ser>
        <c:ser>
          <c:idx val="6"/>
          <c:order val="5"/>
          <c:tx>
            <c:strRef>
              <c:f>'VAB provincial'!$B$67</c:f>
              <c:strCache>
                <c:ptCount val="1"/>
                <c:pt idx="0">
                  <c:v>Agricultura, ganaderia, caza y silvicultura</c:v>
                </c:pt>
              </c:strCache>
              <c:extLst xmlns:c16r2="http://schemas.microsoft.com/office/drawing/2015/06/chart" xmlns:c15="http://schemas.microsoft.com/office/drawing/2012/chart"/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lang="es-ES">
                    <a:solidFill>
                      <a:schemeClr val="tx1"/>
                    </a:solidFill>
                  </a:defRPr>
                </a:pPr>
                <a:endParaRPr lang="es-EC"/>
              </a:p>
            </c:txPr>
            <c:showVal val="1"/>
            <c:extLst xmlns:c16r2="http://schemas.microsoft.com/office/drawing/2015/06/chart" xmlns:c15="http://schemas.microsoft.com/office/drawing/2012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'VAB provincial'!$F$61:$N$61</c:f>
              <c:strCach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'VAB provincial'!$C$61:$N$61</c15:sqref>
                  </c15:fullRef>
                </c:ext>
              </c:extLst>
            </c:strRef>
          </c:cat>
          <c:val>
            <c:numRef>
              <c:f>'VAB provincial'!$F$67:$N$67</c:f>
              <c:numCache>
                <c:formatCode>0%</c:formatCode>
                <c:ptCount val="9"/>
                <c:pt idx="0">
                  <c:v>9.3167025397612513E-2</c:v>
                </c:pt>
                <c:pt idx="1">
                  <c:v>8.180894690870294E-2</c:v>
                </c:pt>
                <c:pt idx="2">
                  <c:v>7.2543140976373044E-2</c:v>
                </c:pt>
                <c:pt idx="3">
                  <c:v>7.7884643585435731E-2</c:v>
                </c:pt>
                <c:pt idx="4">
                  <c:v>8.0754500979404092E-2</c:v>
                </c:pt>
                <c:pt idx="5">
                  <c:v>8.1206090845922285E-2</c:v>
                </c:pt>
                <c:pt idx="6">
                  <c:v>6.5117323218393558E-2</c:v>
                </c:pt>
                <c:pt idx="7">
                  <c:v>7.6240639657288903E-2</c:v>
                </c:pt>
                <c:pt idx="8">
                  <c:v>7.5829638675252178E-2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'VAB provincial'!$C$67:$N$67</c15:sqref>
                  </c15:fullRef>
                </c:ext>
              </c:extLst>
            </c:numRef>
          </c:val>
          <c:extLst xmlns:c16r2="http://schemas.microsoft.com/office/drawing/2015/06/chart" xmlns:c15="http://schemas.microsoft.com/office/drawing/2012/chart">
            <c:ext xmlns:c16="http://schemas.microsoft.com/office/drawing/2014/chart" uri="{C3380CC4-5D6E-409C-BE32-E72D297353CC}">
              <c16:uniqueId val="{00000005-93D2-4C7F-8478-51A27BF40330}"/>
            </c:ext>
          </c:extLst>
        </c:ser>
        <c:ser>
          <c:idx val="0"/>
          <c:order val="6"/>
          <c:tx>
            <c:v>Otros sectores</c:v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cat>
            <c:strRef>
              <c:f>'VAB provincial'!$F$61:$N$61</c:f>
              <c:strCach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'VAB provincial'!$C$61:$N$61</c15:sqref>
                  </c15:fullRef>
                </c:ext>
              </c:extLst>
            </c:strRef>
          </c:cat>
          <c:val>
            <c:numRef>
              <c:f>'VAB provincial'!$F$79:$N$79</c:f>
              <c:numCache>
                <c:formatCode>0%</c:formatCode>
                <c:ptCount val="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'VAB provincial'!$C$79:$N$79</c15:sqref>
                  </c15:fullRef>
                </c:ext>
              </c:extLst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93D2-4C7F-8478-51A27BF40330}"/>
            </c:ext>
          </c:extLst>
        </c:ser>
        <c:dLbls/>
        <c:gapWidth val="40"/>
        <c:overlap val="100"/>
        <c:axId val="235371904"/>
        <c:axId val="235623168"/>
        <c:extLst xmlns:c16r2="http://schemas.microsoft.com/office/drawing/2015/06/chart">
          <c:ext xmlns:c15="http://schemas.microsoft.com/office/drawing/2012/chart" uri="{02D57815-91ED-43cb-92C2-25804820EDAC}">
            <c15:filteredBarSeries>
              <c15:ser>
                <c:idx val="7"/>
                <c:order val="6"/>
                <c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'VAB provincial'!$B$68</c15:sqref>
                        </c15:formulaRef>
                      </c:ext>
                    </c:extLst>
                    <c:strCache>
                      <c:ptCount val="1"/>
                      <c:pt idx="0">
                        <c:v>Transporte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ullRef>
                          <c15:sqref>'VAB provincial'!$C$61:$N$61</c15:sqref>
                        </c15:fullRef>
                        <c15:formulaRef>
                          <c15:sqref>'VAB provincial'!$F$61:$N$61</c15:sqref>
                        </c15:formulaRef>
                      </c:ext>
                    </c:extLst>
                    <c:strCache>
                      <c:ptCount val="9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  <c:pt idx="7">
                        <c:v>2017</c:v>
                      </c:pt>
                      <c:pt idx="8">
                        <c:v>2018*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ullRef>
                          <c15:sqref>'VAB provincial'!$C$68:$K$68</c15:sqref>
                        </c15:fullRef>
                        <c15:formulaRef>
                          <c15:sqref>'VAB provincial'!$F$68:$K$68</c15:sqref>
                        </c15:formulaRef>
                      </c:ext>
                    </c:extLst>
                    <c:numCache>
                      <c:formatCode>0%</c:formatCode>
                      <c:ptCount val="6"/>
                      <c:pt idx="0">
                        <c:v>4.5169024782747154E-2</c:v>
                      </c:pt>
                      <c:pt idx="1">
                        <c:v>4.8269207538883779E-2</c:v>
                      </c:pt>
                      <c:pt idx="2">
                        <c:v>4.0469299678744824E-2</c:v>
                      </c:pt>
                      <c:pt idx="3">
                        <c:v>5.0366332990676763E-2</c:v>
                      </c:pt>
                      <c:pt idx="4">
                        <c:v>5.5084539331493702E-2</c:v>
                      </c:pt>
                      <c:pt idx="5">
                        <c:v>5.7853702123835296E-2</c:v>
                      </c:pt>
                    </c:numCache>
                  </c:numRef>
                </c:val>
                <c:extLst xmlns:c16r2="http://schemas.microsoft.com/office/drawing/2015/06/chart">
                  <c:ext xmlns:c16="http://schemas.microsoft.com/office/drawing/2014/chart" uri="{C3380CC4-5D6E-409C-BE32-E72D297353CC}">
                    <c16:uniqueId val="{00000006-93D2-4C7F-8478-51A27BF40330}"/>
                  </c:ext>
                </c:extLst>
              </c15:ser>
            </c15:filteredBarSeries>
            <c15:filteredBarSeries>
              <c15:ser>
                <c:idx val="8"/>
                <c:order val="7"/>
                <c:tx>
                  <c:strRef>
                    <c:extLst xmlns:c15="http://schemas.microsoft.com/office/drawing/2012/chart" xmlns:c16r2="http://schemas.microsoft.com/office/drawing/2015/06/chart">
                      <c:ext xmlns:c15="http://schemas.microsoft.com/office/drawing/2012/chart" uri="{02D57815-91ED-43cb-92C2-25804820EDAC}">
                        <c15:formulaRef>
                          <c15:sqref>'VAB provincial'!$B$69</c15:sqref>
                        </c15:formulaRef>
                      </c:ext>
                    </c:extLst>
                    <c:strCache>
                      <c:ptCount val="1"/>
                      <c:pt idx="0">
                        <c:v>Alojamiento y servicios de comida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xmlns:c15="http://schemas.microsoft.com/office/drawing/2012/chart" uri="{02D57815-91ED-43cb-92C2-25804820EDAC}">
                        <c15:fullRef>
                          <c15:sqref>'VAB provincial'!$C$61:$N$61</c15:sqref>
                        </c15:fullRef>
                        <c15:formulaRef>
                          <c15:sqref>'VAB provincial'!$F$61:$N$61</c15:sqref>
                        </c15:formulaRef>
                      </c:ext>
                    </c:extLst>
                    <c:strCache>
                      <c:ptCount val="9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  <c:pt idx="7">
                        <c:v>2017</c:v>
                      </c:pt>
                      <c:pt idx="8">
                        <c:v>2018*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'VAB provincial'!$C$69:$K$69</c15:sqref>
                        </c15:fullRef>
                        <c15:formulaRef>
                          <c15:sqref>'VAB provincial'!$F$69:$K$69</c15:sqref>
                        </c15:formulaRef>
                      </c:ext>
                    </c:extLst>
                    <c:numCache>
                      <c:formatCode>0%</c:formatCode>
                      <c:ptCount val="6"/>
                      <c:pt idx="0">
                        <c:v>3.1045633509278782E-2</c:v>
                      </c:pt>
                      <c:pt idx="1">
                        <c:v>2.2091177559613043E-2</c:v>
                      </c:pt>
                      <c:pt idx="2">
                        <c:v>2.6438567169177925E-2</c:v>
                      </c:pt>
                      <c:pt idx="3">
                        <c:v>3.331613335381188E-2</c:v>
                      </c:pt>
                      <c:pt idx="4">
                        <c:v>2.5250358020571458E-2</c:v>
                      </c:pt>
                      <c:pt idx="5">
                        <c:v>2.6824733936556301E-2</c:v>
                      </c:pt>
                    </c:numCache>
                  </c:numRef>
                </c:val>
                <c:extLst xmlns:c15="http://schemas.microsoft.com/office/drawing/2012/chart" xmlns:c16r2="http://schemas.microsoft.com/office/drawing/2015/06/chart">
                  <c:ext xmlns:c16="http://schemas.microsoft.com/office/drawing/2014/chart" uri="{C3380CC4-5D6E-409C-BE32-E72D297353CC}">
                    <c16:uniqueId val="{00000008-93D2-4C7F-8478-51A27BF40330}"/>
                  </c:ext>
                </c:extLst>
              </c15:ser>
            </c15:filteredBarSeries>
            <c15:filteredBarSeries>
              <c15:ser>
                <c:idx val="9"/>
                <c:order val="8"/>
                <c:tx>
                  <c:strRef>
                    <c:extLst xmlns:c15="http://schemas.microsoft.com/office/drawing/2012/chart" xmlns:c16r2="http://schemas.microsoft.com/office/drawing/2015/06/chart">
                      <c:ext xmlns:c15="http://schemas.microsoft.com/office/drawing/2012/chart" uri="{02D57815-91ED-43cb-92C2-25804820EDAC}">
                        <c15:formulaRef>
                          <c15:sqref>'VAB provincial'!$B$70</c15:sqref>
                        </c15:formulaRef>
                      </c:ext>
                    </c:extLst>
                    <c:strCache>
                      <c:ptCount val="1"/>
                      <c:pt idx="0">
                        <c:v>Suministros de electricidad y agua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xmlns:c15="http://schemas.microsoft.com/office/drawing/2012/chart" uri="{02D57815-91ED-43cb-92C2-25804820EDAC}">
                        <c15:fullRef>
                          <c15:sqref>'VAB provincial'!$C$61:$N$61</c15:sqref>
                        </c15:fullRef>
                        <c15:formulaRef>
                          <c15:sqref>'VAB provincial'!$F$61:$N$61</c15:sqref>
                        </c15:formulaRef>
                      </c:ext>
                    </c:extLst>
                    <c:strCache>
                      <c:ptCount val="9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  <c:pt idx="7">
                        <c:v>2017</c:v>
                      </c:pt>
                      <c:pt idx="8">
                        <c:v>2018*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'VAB provincial'!$C$70:$K$70</c15:sqref>
                        </c15:fullRef>
                        <c15:formulaRef>
                          <c15:sqref>'VAB provincial'!$F$70:$K$70</c15:sqref>
                        </c15:formulaRef>
                      </c:ext>
                    </c:extLst>
                    <c:numCache>
                      <c:formatCode>0%</c:formatCode>
                      <c:ptCount val="6"/>
                      <c:pt idx="0">
                        <c:v>4.8125844008374344E-2</c:v>
                      </c:pt>
                      <c:pt idx="1">
                        <c:v>2.9720246137452274E-2</c:v>
                      </c:pt>
                      <c:pt idx="2">
                        <c:v>2.4439538688760816E-2</c:v>
                      </c:pt>
                      <c:pt idx="3">
                        <c:v>2.5041175077288289E-2</c:v>
                      </c:pt>
                      <c:pt idx="4">
                        <c:v>2.7794683150483238E-2</c:v>
                      </c:pt>
                      <c:pt idx="5">
                        <c:v>2.4019065181692785E-2</c:v>
                      </c:pt>
                    </c:numCache>
                  </c:numRef>
                </c:val>
                <c:extLst xmlns:c15="http://schemas.microsoft.com/office/drawing/2012/chart" xmlns:c16r2="http://schemas.microsoft.com/office/drawing/2015/06/chart">
                  <c:ext xmlns:c16="http://schemas.microsoft.com/office/drawing/2014/chart" uri="{C3380CC4-5D6E-409C-BE32-E72D297353CC}">
                    <c16:uniqueId val="{00000009-93D2-4C7F-8478-51A27BF40330}"/>
                  </c:ext>
                </c:extLst>
              </c15:ser>
            </c15:filteredBarSeries>
            <c15:filteredBarSeries>
              <c15:ser>
                <c:idx val="10"/>
                <c:order val="9"/>
                <c:tx>
                  <c:strRef>
                    <c:extLst xmlns:c15="http://schemas.microsoft.com/office/drawing/2012/chart" xmlns:c16r2="http://schemas.microsoft.com/office/drawing/2015/06/chart">
                      <c:ext xmlns:c15="http://schemas.microsoft.com/office/drawing/2012/chart" uri="{02D57815-91ED-43cb-92C2-25804820EDAC}">
                        <c15:formulaRef>
                          <c15:sqref>'VAB provincial'!$B$71</c15:sqref>
                        </c15:formulaRef>
                      </c:ext>
                    </c:extLst>
                    <c:strCache>
                      <c:ptCount val="1"/>
                      <c:pt idx="0">
                        <c:v>Manufactura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xmlns:c15="http://schemas.microsoft.com/office/drawing/2012/chart" uri="{02D57815-91ED-43cb-92C2-25804820EDAC}">
                        <c15:fullRef>
                          <c15:sqref>'VAB provincial'!$C$61:$N$61</c15:sqref>
                        </c15:fullRef>
                        <c15:formulaRef>
                          <c15:sqref>'VAB provincial'!$F$61:$N$61</c15:sqref>
                        </c15:formulaRef>
                      </c:ext>
                    </c:extLst>
                    <c:strCache>
                      <c:ptCount val="9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  <c:pt idx="7">
                        <c:v>2017</c:v>
                      </c:pt>
                      <c:pt idx="8">
                        <c:v>2018*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'VAB provincial'!$C$71:$K$71</c15:sqref>
                        </c15:fullRef>
                        <c15:formulaRef>
                          <c15:sqref>'VAB provincial'!$F$71:$K$71</c15:sqref>
                        </c15:formulaRef>
                      </c:ext>
                    </c:extLst>
                    <c:numCache>
                      <c:formatCode>0%</c:formatCode>
                      <c:ptCount val="6"/>
                      <c:pt idx="0">
                        <c:v>2.5392964271520848E-2</c:v>
                      </c:pt>
                      <c:pt idx="1">
                        <c:v>3.060234811741468E-2</c:v>
                      </c:pt>
                      <c:pt idx="2">
                        <c:v>2.8201131298469108E-2</c:v>
                      </c:pt>
                      <c:pt idx="3">
                        <c:v>2.8367633173979754E-2</c:v>
                      </c:pt>
                      <c:pt idx="4">
                        <c:v>2.6071610105707375E-2</c:v>
                      </c:pt>
                      <c:pt idx="5">
                        <c:v>2.1882513667332411E-2</c:v>
                      </c:pt>
                    </c:numCache>
                  </c:numRef>
                </c:val>
                <c:extLst xmlns:c15="http://schemas.microsoft.com/office/drawing/2012/chart" xmlns:c16r2="http://schemas.microsoft.com/office/drawing/2015/06/chart">
                  <c:ext xmlns:c16="http://schemas.microsoft.com/office/drawing/2014/chart" uri="{C3380CC4-5D6E-409C-BE32-E72D297353CC}">
                    <c16:uniqueId val="{0000000A-93D2-4C7F-8478-51A27BF40330}"/>
                  </c:ext>
                </c:extLst>
              </c15:ser>
            </c15:filteredBarSeries>
            <c15:filteredBarSeries>
              <c15:ser>
                <c:idx val="11"/>
                <c:order val="10"/>
                <c:tx>
                  <c:strRef>
                    <c:extLst xmlns:c15="http://schemas.microsoft.com/office/drawing/2012/chart" xmlns:c16r2="http://schemas.microsoft.com/office/drawing/2015/06/chart">
                      <c:ext xmlns:c15="http://schemas.microsoft.com/office/drawing/2012/chart" uri="{02D57815-91ED-43cb-92C2-25804820EDAC}">
                        <c15:formulaRef>
                          <c15:sqref>'VAB provincial'!$B$72</c15:sqref>
                        </c15:formulaRef>
                      </c:ext>
                    </c:extLst>
                    <c:strCache>
                      <c:ptCount val="1"/>
                      <c:pt idx="0">
                        <c:v>Correo y Comunicaciones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xmlns:c15="http://schemas.microsoft.com/office/drawing/2012/chart" uri="{02D57815-91ED-43cb-92C2-25804820EDAC}">
                        <c15:fullRef>
                          <c15:sqref>'VAB provincial'!$C$61:$N$61</c15:sqref>
                        </c15:fullRef>
                        <c15:formulaRef>
                          <c15:sqref>'VAB provincial'!$F$61:$N$61</c15:sqref>
                        </c15:formulaRef>
                      </c:ext>
                    </c:extLst>
                    <c:strCache>
                      <c:ptCount val="9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  <c:pt idx="7">
                        <c:v>2017</c:v>
                      </c:pt>
                      <c:pt idx="8">
                        <c:v>2018*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'VAB provincial'!$C$72:$K$72</c15:sqref>
                        </c15:fullRef>
                        <c15:formulaRef>
                          <c15:sqref>'VAB provincial'!$F$72:$K$72</c15:sqref>
                        </c15:formulaRef>
                      </c:ext>
                    </c:extLst>
                    <c:numCache>
                      <c:formatCode>0%</c:formatCode>
                      <c:ptCount val="6"/>
                      <c:pt idx="0">
                        <c:v>2.3492086549533647E-2</c:v>
                      </c:pt>
                      <c:pt idx="1">
                        <c:v>2.6633104089021625E-2</c:v>
                      </c:pt>
                      <c:pt idx="2">
                        <c:v>3.9065654444403131E-2</c:v>
                      </c:pt>
                      <c:pt idx="3">
                        <c:v>3.4191509241870942E-2</c:v>
                      </c:pt>
                      <c:pt idx="4">
                        <c:v>2.3760667167253394E-2</c:v>
                      </c:pt>
                      <c:pt idx="5">
                        <c:v>2.5187806734145616E-2</c:v>
                      </c:pt>
                    </c:numCache>
                  </c:numRef>
                </c:val>
                <c:extLst xmlns:c15="http://schemas.microsoft.com/office/drawing/2012/chart" xmlns:c16r2="http://schemas.microsoft.com/office/drawing/2015/06/chart">
                  <c:ext xmlns:c16="http://schemas.microsoft.com/office/drawing/2014/chart" uri="{C3380CC4-5D6E-409C-BE32-E72D297353CC}">
                    <c16:uniqueId val="{0000000B-93D2-4C7F-8478-51A27BF40330}"/>
                  </c:ext>
                </c:extLst>
              </c15:ser>
            </c15:filteredBarSeries>
            <c15:filteredBarSeries>
              <c15:ser>
                <c:idx val="12"/>
                <c:order val="11"/>
                <c:tx>
                  <c:strRef>
                    <c:extLst xmlns:c15="http://schemas.microsoft.com/office/drawing/2012/chart" xmlns:c16r2="http://schemas.microsoft.com/office/drawing/2015/06/chart">
                      <c:ext xmlns:c15="http://schemas.microsoft.com/office/drawing/2012/chart" uri="{02D57815-91ED-43cb-92C2-25804820EDAC}">
                        <c15:formulaRef>
                          <c15:sqref>'VAB provincial'!$B$73</c15:sqref>
                        </c15:formulaRef>
                      </c:ext>
                    </c:extLst>
                    <c:strCache>
                      <c:ptCount val="1"/>
                      <c:pt idx="0">
                        <c:v>Actividades profesionales, técnicas y administrativas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xmlns:c15="http://schemas.microsoft.com/office/drawing/2012/chart" uri="{02D57815-91ED-43cb-92C2-25804820EDAC}">
                        <c15:fullRef>
                          <c15:sqref>'VAB provincial'!$C$61:$N$61</c15:sqref>
                        </c15:fullRef>
                        <c15:formulaRef>
                          <c15:sqref>'VAB provincial'!$F$61:$N$61</c15:sqref>
                        </c15:formulaRef>
                      </c:ext>
                    </c:extLst>
                    <c:strCache>
                      <c:ptCount val="9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  <c:pt idx="7">
                        <c:v>2017</c:v>
                      </c:pt>
                      <c:pt idx="8">
                        <c:v>2018*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'VAB provincial'!$C$73:$K$73</c15:sqref>
                        </c15:fullRef>
                        <c15:formulaRef>
                          <c15:sqref>'VAB provincial'!$F$73:$K$73</c15:sqref>
                        </c15:formulaRef>
                      </c:ext>
                    </c:extLst>
                    <c:numCache>
                      <c:formatCode>0%</c:formatCode>
                      <c:ptCount val="6"/>
                      <c:pt idx="0">
                        <c:v>5.1105443327048257E-2</c:v>
                      </c:pt>
                      <c:pt idx="1">
                        <c:v>5.270073562421318E-2</c:v>
                      </c:pt>
                      <c:pt idx="2">
                        <c:v>6.0268677789637862E-2</c:v>
                      </c:pt>
                      <c:pt idx="3">
                        <c:v>4.5614470584675153E-2</c:v>
                      </c:pt>
                      <c:pt idx="4">
                        <c:v>3.7283272747715104E-2</c:v>
                      </c:pt>
                      <c:pt idx="5">
                        <c:v>2.7475706462976229E-2</c:v>
                      </c:pt>
                    </c:numCache>
                  </c:numRef>
                </c:val>
                <c:extLst xmlns:c15="http://schemas.microsoft.com/office/drawing/2012/chart" xmlns:c16r2="http://schemas.microsoft.com/office/drawing/2015/06/chart">
                  <c:ext xmlns:c16="http://schemas.microsoft.com/office/drawing/2014/chart" uri="{C3380CC4-5D6E-409C-BE32-E72D297353CC}">
                    <c16:uniqueId val="{0000000C-93D2-4C7F-8478-51A27BF40330}"/>
                  </c:ext>
                </c:extLst>
              </c15:ser>
            </c15:filteredBarSeries>
            <c15:filteredBarSeries>
              <c15:ser>
                <c:idx val="13"/>
                <c:order val="12"/>
                <c:tx>
                  <c:strRef>
                    <c:extLst xmlns:c15="http://schemas.microsoft.com/office/drawing/2012/chart" xmlns:c16r2="http://schemas.microsoft.com/office/drawing/2015/06/chart">
                      <c:ext xmlns:c15="http://schemas.microsoft.com/office/drawing/2012/chart" uri="{02D57815-91ED-43cb-92C2-25804820EDAC}">
                        <c15:formulaRef>
                          <c15:sqref>'VAB provincial'!$B$74</c15:sqref>
                        </c15:formulaRef>
                      </c:ext>
                    </c:extLst>
                    <c:strCache>
                      <c:ptCount val="1"/>
                      <c:pt idx="0">
                        <c:v>Actividades de servicios financieros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xmlns:c15="http://schemas.microsoft.com/office/drawing/2012/chart" uri="{02D57815-91ED-43cb-92C2-25804820EDAC}">
                        <c15:fullRef>
                          <c15:sqref>'VAB provincial'!$C$61:$N$61</c15:sqref>
                        </c15:fullRef>
                        <c15:formulaRef>
                          <c15:sqref>'VAB provincial'!$F$61:$N$61</c15:sqref>
                        </c15:formulaRef>
                      </c:ext>
                    </c:extLst>
                    <c:strCache>
                      <c:ptCount val="9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  <c:pt idx="7">
                        <c:v>2017</c:v>
                      </c:pt>
                      <c:pt idx="8">
                        <c:v>2018*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'VAB provincial'!$C$74:$K$74</c15:sqref>
                        </c15:fullRef>
                        <c15:formulaRef>
                          <c15:sqref>'VAB provincial'!$F$74:$K$74</c15:sqref>
                        </c15:formulaRef>
                      </c:ext>
                    </c:extLst>
                    <c:numCache>
                      <c:formatCode>0%</c:formatCode>
                      <c:ptCount val="6"/>
                      <c:pt idx="0">
                        <c:v>1.6731021160941873E-2</c:v>
                      </c:pt>
                      <c:pt idx="1">
                        <c:v>1.6589502818441192E-2</c:v>
                      </c:pt>
                      <c:pt idx="2">
                        <c:v>1.7637284190337388E-2</c:v>
                      </c:pt>
                      <c:pt idx="3">
                        <c:v>2.2727420791054536E-2</c:v>
                      </c:pt>
                      <c:pt idx="4">
                        <c:v>3.0321236639753592E-2</c:v>
                      </c:pt>
                      <c:pt idx="5">
                        <c:v>2.7111521674800052E-2</c:v>
                      </c:pt>
                    </c:numCache>
                  </c:numRef>
                </c:val>
                <c:extLst xmlns:c15="http://schemas.microsoft.com/office/drawing/2012/chart" xmlns:c16r2="http://schemas.microsoft.com/office/drawing/2015/06/chart">
                  <c:ext xmlns:c16="http://schemas.microsoft.com/office/drawing/2014/chart" uri="{C3380CC4-5D6E-409C-BE32-E72D297353CC}">
                    <c16:uniqueId val="{0000000D-93D2-4C7F-8478-51A27BF40330}"/>
                  </c:ext>
                </c:extLst>
              </c15:ser>
            </c15:filteredBarSeries>
            <c15:filteredBarSeries>
              <c15:ser>
                <c:idx val="14"/>
                <c:order val="13"/>
                <c:tx>
                  <c:strRef>
                    <c:extLst xmlns:c15="http://schemas.microsoft.com/office/drawing/2012/chart" xmlns:c16r2="http://schemas.microsoft.com/office/drawing/2015/06/chart">
                      <c:ext xmlns:c15="http://schemas.microsoft.com/office/drawing/2012/chart" uri="{02D57815-91ED-43cb-92C2-25804820EDAC}">
                        <c15:formulaRef>
                          <c15:sqref>'VAB provincial'!$B$75</c15:sqref>
                        </c15:formulaRef>
                      </c:ext>
                    </c:extLst>
                    <c:strCache>
                      <c:ptCount val="1"/>
                      <c:pt idx="0">
                        <c:v>Servicio doméstico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xmlns:c15="http://schemas.microsoft.com/office/drawing/2012/chart" uri="{02D57815-91ED-43cb-92C2-25804820EDAC}">
                        <c15:fullRef>
                          <c15:sqref>'VAB provincial'!$C$61:$N$61</c15:sqref>
                        </c15:fullRef>
                        <c15:formulaRef>
                          <c15:sqref>'VAB provincial'!$F$61:$N$61</c15:sqref>
                        </c15:formulaRef>
                      </c:ext>
                    </c:extLst>
                    <c:strCache>
                      <c:ptCount val="9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  <c:pt idx="7">
                        <c:v>2017</c:v>
                      </c:pt>
                      <c:pt idx="8">
                        <c:v>2018*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'VAB provincial'!$C$75:$K$75</c15:sqref>
                        </c15:fullRef>
                        <c15:formulaRef>
                          <c15:sqref>'VAB provincial'!$F$75:$K$75</c15:sqref>
                        </c15:formulaRef>
                      </c:ext>
                    </c:extLst>
                    <c:numCache>
                      <c:formatCode>0%</c:formatCode>
                      <c:ptCount val="6"/>
                      <c:pt idx="0">
                        <c:v>3.6256911488085227E-3</c:v>
                      </c:pt>
                      <c:pt idx="1">
                        <c:v>2.9382975446326479E-3</c:v>
                      </c:pt>
                      <c:pt idx="2">
                        <c:v>2.8532776498883042E-3</c:v>
                      </c:pt>
                      <c:pt idx="3">
                        <c:v>2.906407591369052E-3</c:v>
                      </c:pt>
                      <c:pt idx="4">
                        <c:v>2.8709438029075295E-3</c:v>
                      </c:pt>
                      <c:pt idx="5">
                        <c:v>2.4947647709045806E-3</c:v>
                      </c:pt>
                    </c:numCache>
                  </c:numRef>
                </c:val>
                <c:extLst xmlns:c15="http://schemas.microsoft.com/office/drawing/2012/chart" xmlns:c16r2="http://schemas.microsoft.com/office/drawing/2015/06/chart">
                  <c:ext xmlns:c16="http://schemas.microsoft.com/office/drawing/2014/chart" uri="{C3380CC4-5D6E-409C-BE32-E72D297353CC}">
                    <c16:uniqueId val="{0000000E-93D2-4C7F-8478-51A27BF40330}"/>
                  </c:ext>
                </c:extLst>
              </c15:ser>
            </c15:filteredBarSeries>
            <c15:filteredBarSeries>
              <c15:ser>
                <c:idx val="15"/>
                <c:order val="14"/>
                <c:tx>
                  <c:strRef>
                    <c:extLst xmlns:c15="http://schemas.microsoft.com/office/drawing/2012/chart" xmlns:c16r2="http://schemas.microsoft.com/office/drawing/2015/06/chart">
                      <c:ext xmlns:c15="http://schemas.microsoft.com/office/drawing/2012/chart" uri="{02D57815-91ED-43cb-92C2-25804820EDAC}">
                        <c15:formulaRef>
                          <c15:sqref>'VAB provincial'!$B$76</c15:sqref>
                        </c15:formulaRef>
                      </c:ext>
                    </c:extLst>
                    <c:strCache>
                      <c:ptCount val="1"/>
                      <c:pt idx="0">
                        <c:v>Petróleo y minas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xmlns:c15="http://schemas.microsoft.com/office/drawing/2012/chart" uri="{02D57815-91ED-43cb-92C2-25804820EDAC}">
                        <c15:fullRef>
                          <c15:sqref>'VAB provincial'!$C$61:$N$61</c15:sqref>
                        </c15:fullRef>
                        <c15:formulaRef>
                          <c15:sqref>'VAB provincial'!$F$61:$N$61</c15:sqref>
                        </c15:formulaRef>
                      </c:ext>
                    </c:extLst>
                    <c:strCache>
                      <c:ptCount val="9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  <c:pt idx="7">
                        <c:v>2017</c:v>
                      </c:pt>
                      <c:pt idx="8">
                        <c:v>2018*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'VAB provincial'!$C$76:$K$76</c15:sqref>
                        </c15:fullRef>
                        <c15:formulaRef>
                          <c15:sqref>'VAB provincial'!$F$76:$K$76</c15:sqref>
                        </c15:formulaRef>
                      </c:ext>
                    </c:extLst>
                    <c:numCache>
                      <c:formatCode>0%</c:formatCode>
                      <c:ptCount val="6"/>
                      <c:pt idx="0">
                        <c:v>7.1518378966575977E-5</c:v>
                      </c:pt>
                      <c:pt idx="1">
                        <c:v>1.0581937936515131E-4</c:v>
                      </c:pt>
                      <c:pt idx="2">
                        <c:v>8.7942707590939271E-5</c:v>
                      </c:pt>
                      <c:pt idx="3">
                        <c:v>1.28939318917642E-4</c:v>
                      </c:pt>
                      <c:pt idx="4">
                        <c:v>1.1605386316531137E-4</c:v>
                      </c:pt>
                      <c:pt idx="5">
                        <c:v>1.116326049027981E-4</c:v>
                      </c:pt>
                    </c:numCache>
                  </c:numRef>
                </c:val>
                <c:extLst xmlns:c15="http://schemas.microsoft.com/office/drawing/2012/chart" xmlns:c16r2="http://schemas.microsoft.com/office/drawing/2015/06/chart">
                  <c:ext xmlns:c16="http://schemas.microsoft.com/office/drawing/2014/chart" uri="{C3380CC4-5D6E-409C-BE32-E72D297353CC}">
                    <c16:uniqueId val="{0000000F-93D2-4C7F-8478-51A27BF40330}"/>
                  </c:ext>
                </c:extLst>
              </c15:ser>
            </c15:filteredBarSeries>
            <c15:filteredBarSeries>
              <c15:ser>
                <c:idx val="16"/>
                <c:order val="15"/>
                <c:tx>
                  <c:strRef>
                    <c:extLst xmlns:c15="http://schemas.microsoft.com/office/drawing/2012/chart" xmlns:c16r2="http://schemas.microsoft.com/office/drawing/2015/06/chart">
                      <c:ext xmlns:c15="http://schemas.microsoft.com/office/drawing/2012/chart" uri="{02D57815-91ED-43cb-92C2-25804820EDAC}">
                        <c15:formulaRef>
                          <c15:sqref>'VAB provincial'!$B$77</c15:sqref>
                        </c15:formulaRef>
                      </c:ext>
                    </c:extLst>
                    <c:strCache>
                      <c:ptCount val="1"/>
                      <c:pt idx="0">
                        <c:v>Acuicultura y pesca de camarón</c:v>
                      </c:pt>
                    </c:strCache>
                  </c:strRef>
                </c:tx>
                <c:spPr>
                  <a:solidFill>
                    <a:schemeClr val="accent5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xmlns:c15="http://schemas.microsoft.com/office/drawing/2012/chart" uri="{02D57815-91ED-43cb-92C2-25804820EDAC}">
                        <c15:fullRef>
                          <c15:sqref>'VAB provincial'!$C$61:$N$61</c15:sqref>
                        </c15:fullRef>
                        <c15:formulaRef>
                          <c15:sqref>'VAB provincial'!$F$61:$N$61</c15:sqref>
                        </c15:formulaRef>
                      </c:ext>
                    </c:extLst>
                    <c:strCache>
                      <c:ptCount val="9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  <c:pt idx="7">
                        <c:v>2017</c:v>
                      </c:pt>
                      <c:pt idx="8">
                        <c:v>2018*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'VAB provincial'!$C$77:$K$77</c15:sqref>
                        </c15:fullRef>
                        <c15:formulaRef>
                          <c15:sqref>'VAB provincial'!$F$77:$K$77</c15:sqref>
                        </c15:formulaRef>
                      </c:ext>
                    </c:extLst>
                    <c:numCache>
                      <c:formatCode>0%</c:formatCode>
                      <c:ptCount val="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</c:numCache>
                  </c:numRef>
                </c:val>
                <c:extLst xmlns:c15="http://schemas.microsoft.com/office/drawing/2012/chart" xmlns:c16r2="http://schemas.microsoft.com/office/drawing/2015/06/chart">
                  <c:ext xmlns:c16="http://schemas.microsoft.com/office/drawing/2014/chart" uri="{C3380CC4-5D6E-409C-BE32-E72D297353CC}">
                    <c16:uniqueId val="{00000010-93D2-4C7F-8478-51A27BF40330}"/>
                  </c:ext>
                </c:extLst>
              </c15:ser>
            </c15:filteredBarSeries>
          </c:ext>
        </c:extLst>
      </c:barChart>
      <c:catAx>
        <c:axId val="235371904"/>
        <c:scaling>
          <c:orientation val="minMax"/>
        </c:scaling>
        <c:axPos val="l"/>
        <c:numFmt formatCode="General" sourceLinked="1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35623168"/>
        <c:crosses val="autoZero"/>
        <c:auto val="1"/>
        <c:lblAlgn val="ctr"/>
        <c:lblOffset val="100"/>
      </c:catAx>
      <c:valAx>
        <c:axId val="235623168"/>
        <c:scaling>
          <c:orientation val="minMax"/>
          <c:max val="1"/>
        </c:scaling>
        <c:delete val="1"/>
        <c:axPos val="b"/>
        <c:numFmt formatCode="0%" sourceLinked="1"/>
        <c:majorTickMark val="none"/>
        <c:tickLblPos val="nextTo"/>
        <c:crossAx val="235371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2921178709719797E-2"/>
          <c:y val="0.84648406775122631"/>
          <c:w val="0.97707880347176068"/>
          <c:h val="0.15351593224877355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200" b="0" i="0" u="none" strike="noStrike" kern="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s-EC"/>
    </a:p>
  </c:txPr>
  <c:externalData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autoTitleDeleted val="1"/>
    <c:plotArea>
      <c:layout>
        <c:manualLayout>
          <c:layoutTarget val="inner"/>
          <c:xMode val="edge"/>
          <c:yMode val="edge"/>
          <c:x val="0.11708182995651772"/>
          <c:y val="2.8052999399171483E-2"/>
          <c:w val="0.86900962161162065"/>
          <c:h val="0.74834805003679272"/>
        </c:manualLayout>
      </c:layout>
      <c:barChart>
        <c:barDir val="bar"/>
        <c:grouping val="stacked"/>
        <c:ser>
          <c:idx val="0"/>
          <c:order val="0"/>
          <c:tx>
            <c:strRef>
              <c:f>'Ventas Totales'!$B$39</c:f>
              <c:strCache>
                <c:ptCount val="1"/>
                <c:pt idx="0">
                  <c:v>Activ. servicios administrativos y apoyo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'Ventas Totales'!$C$38:$N$38</c:f>
            </c:multiLvlStrRef>
          </c:cat>
          <c:val>
            <c:numRef>
              <c:f>'Ventas Totales'!$C$39:$N$39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E18-430C-B20E-6D3A73FF6F58}"/>
            </c:ext>
          </c:extLst>
        </c:ser>
        <c:ser>
          <c:idx val="1"/>
          <c:order val="1"/>
          <c:tx>
            <c:strRef>
              <c:f>'Ventas Totales'!$B$40</c:f>
              <c:strCache>
                <c:ptCount val="1"/>
                <c:pt idx="0">
                  <c:v>Comercio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'Ventas Totales'!$C$38:$N$38</c:f>
            </c:multiLvlStrRef>
          </c:cat>
          <c:val>
            <c:numRef>
              <c:f>'Ventas Totales'!$C$40:$N$40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1E18-430C-B20E-6D3A73FF6F58}"/>
            </c:ext>
          </c:extLst>
        </c:ser>
        <c:ser>
          <c:idx val="2"/>
          <c:order val="2"/>
          <c:tx>
            <c:strRef>
              <c:f>'Ventas Totales'!$B$41</c:f>
              <c:strCache>
                <c:ptCount val="1"/>
                <c:pt idx="0">
                  <c:v>Transporte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'Ventas Totales'!$C$38:$N$38</c:f>
            </c:multiLvlStrRef>
          </c:cat>
          <c:val>
            <c:numRef>
              <c:f>'Ventas Totales'!$C$41:$N$41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E18-430C-B20E-6D3A73FF6F58}"/>
            </c:ext>
          </c:extLst>
        </c:ser>
        <c:ser>
          <c:idx val="3"/>
          <c:order val="3"/>
          <c:tx>
            <c:strRef>
              <c:f>'Ventas Totales'!$B$42</c:f>
              <c:strCache>
                <c:ptCount val="1"/>
                <c:pt idx="0">
                  <c:v>Alojamiento y servicio de comidas</c:v>
                </c:pt>
              </c:strCache>
            </c:strRef>
          </c:tx>
          <c:spPr>
            <a:solidFill>
              <a:srgbClr val="2E75B6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'Ventas Totales'!$C$38:$N$38</c:f>
            </c:multiLvlStrRef>
          </c:cat>
          <c:val>
            <c:numRef>
              <c:f>'Ventas Totales'!$C$42:$N$42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1E18-430C-B20E-6D3A73FF6F58}"/>
            </c:ext>
          </c:extLst>
        </c:ser>
        <c:ser>
          <c:idx val="4"/>
          <c:order val="4"/>
          <c:tx>
            <c:strRef>
              <c:f>'Ventas Totales'!$B$43</c:f>
              <c:strCache>
                <c:ptCount val="1"/>
                <c:pt idx="0">
                  <c:v>Suministros de electricidad</c:v>
                </c:pt>
              </c:strCache>
            </c:strRef>
          </c:tx>
          <c:spPr>
            <a:solidFill>
              <a:srgbClr val="9FD5D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'Ventas Totales'!$C$38:$N$38</c:f>
            </c:multiLvlStrRef>
          </c:cat>
          <c:val>
            <c:numRef>
              <c:f>'Ventas Totales'!$C$43:$N$43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1E18-430C-B20E-6D3A73FF6F58}"/>
            </c:ext>
          </c:extLst>
        </c:ser>
        <c:ser>
          <c:idx val="7"/>
          <c:order val="5"/>
          <c:tx>
            <c:strRef>
              <c:f>'Ventas Totales'!$B$62</c:f>
              <c:strCache>
                <c:ptCount val="1"/>
                <c:pt idx="0">
                  <c:v>Otros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multiLvlStrRef>
              <c:f>'Ventas Totales'!$C$38:$N$38</c:f>
            </c:multiLvlStrRef>
          </c:cat>
          <c:val>
            <c:numRef>
              <c:f>'Ventas Totales'!$C$60:$N$60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E18-430C-B20E-6D3A73FF6F58}"/>
            </c:ext>
          </c:extLst>
        </c:ser>
        <c:dLbls/>
        <c:gapWidth val="60"/>
        <c:overlap val="100"/>
        <c:axId val="85290368"/>
        <c:axId val="88065152"/>
        <c:extLst xmlns:c16r2="http://schemas.microsoft.com/office/drawing/2015/06/chart">
          <c:ext xmlns:c15="http://schemas.microsoft.com/office/drawing/2012/chart" uri="{02D57815-91ED-43cb-92C2-25804820EDAC}">
            <c15:filteredBarSeries>
              <c15:ser>
                <c:idx val="5"/>
                <c:order val="5"/>
                <c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'Ventas Totales'!$B$44</c15:sqref>
                        </c15:formulaRef>
                      </c:ext>
                    </c:extLst>
                    <c:strCache>
                      <c:ptCount val="1"/>
                      <c:pt idx="0">
                        <c:v>Actividades profesionales, científicas y técnicas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6r2="http://schemas.microsoft.com/office/drawing/2015/06/chart">
                      <c:ext uri="{02D57815-91ED-43cb-92C2-25804820EDAC}">
                        <c15:formulaRef>
                          <c15:sqref>'Ventas Totales'!$C$38:$N$38</c15:sqref>
                        </c15:formulaRef>
                      </c:ext>
                    </c:extLst>
                  </c:multiLvlStrRef>
                </c:cat>
                <c: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'Ventas Totales'!$C$44:$L$44</c15:sqref>
                        </c15:formulaRef>
                      </c:ext>
                    </c:extLst>
                  </c:numRef>
                </c:val>
                <c:extLst xmlns:c16r2="http://schemas.microsoft.com/office/drawing/2015/06/chart">
                  <c:ext xmlns:c16="http://schemas.microsoft.com/office/drawing/2014/chart" uri="{C3380CC4-5D6E-409C-BE32-E72D297353CC}">
                    <c16:uniqueId val="{00000005-1E18-430C-B20E-6D3A73FF6F58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6r2="http://schemas.microsoft.com/office/drawing/2015/06/chart"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'Ventas Totales'!$B$45</c15:sqref>
                        </c15:formulaRef>
                      </c:ext>
                    </c:extLst>
                    <c:strCache>
                      <c:ptCount val="1"/>
                      <c:pt idx="0">
                        <c:v>Industrias manufactureras</c:v>
                      </c:pt>
                    </c:strCache>
                  </c:strRef>
                </c:tx>
                <c:spPr>
                  <a:solidFill>
                    <a:srgbClr val="B1A0C7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6r2="http://schemas.microsoft.com/office/drawing/2015/06/chart"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'Ventas Totales'!$C$38:$N$38</c15:sqref>
                        </c15:formulaRef>
                      </c:ext>
                    </c:extLst>
                  </c:multiLvlStrRef>
                </c:cat>
                <c:val>
                  <c:numRef>
                    <c:extLst xmlns:c16r2="http://schemas.microsoft.com/office/drawing/2015/06/chart"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'Ventas Totales'!$C$45:$L$45</c15:sqref>
                        </c15:formulaRef>
                      </c:ext>
                    </c:extLst>
                  </c:numRef>
                </c:val>
                <c:extLst xmlns:c16r2="http://schemas.microsoft.com/office/drawing/2015/06/chart" xmlns:c15="http://schemas.microsoft.com/office/drawing/2012/chart">
                  <c:ext xmlns:c16="http://schemas.microsoft.com/office/drawing/2014/chart" uri="{C3380CC4-5D6E-409C-BE32-E72D297353CC}">
                    <c16:uniqueId val="{00000006-1E18-430C-B20E-6D3A73FF6F58}"/>
                  </c:ext>
                </c:extLst>
              </c15:ser>
            </c15:filteredBarSeries>
          </c:ext>
        </c:extLst>
      </c:barChart>
      <c:catAx>
        <c:axId val="85290368"/>
        <c:scaling>
          <c:orientation val="minMax"/>
        </c:scaling>
        <c:axPos val="l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8065152"/>
        <c:crosses val="autoZero"/>
        <c:auto val="1"/>
        <c:lblAlgn val="ctr"/>
        <c:lblOffset val="100"/>
      </c:catAx>
      <c:valAx>
        <c:axId val="88065152"/>
        <c:scaling>
          <c:orientation val="minMax"/>
          <c:max val="1"/>
        </c:scaling>
        <c:delete val="1"/>
        <c:axPos val="b"/>
        <c:numFmt formatCode="0%" sourceLinked="1"/>
        <c:majorTickMark val="none"/>
        <c:tickLblPos val="nextTo"/>
        <c:crossAx val="85290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76867825607064166"/>
          <c:w val="0.993538089586678"/>
          <c:h val="0.23132174392935967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100">
          <a:solidFill>
            <a:schemeClr val="tx1"/>
          </a:solidFill>
        </a:defRPr>
      </a:pPr>
      <a:endParaRPr lang="es-EC"/>
    </a:p>
  </c:txPr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359501308708369E-2"/>
          <c:y val="4.0816147981502342E-2"/>
          <c:w val="0.97545774988109257"/>
          <c:h val="0.73804678018236203"/>
        </c:manualLayout>
      </c:layout>
      <c:barChart>
        <c:barDir val="col"/>
        <c:grouping val="clustered"/>
        <c:ser>
          <c:idx val="26"/>
          <c:order val="0"/>
          <c:tx>
            <c:strRef>
              <c:f>'Ventas Totales'!$A$30:$B$30</c:f>
              <c:strCache>
                <c:ptCount val="2"/>
                <c:pt idx="0">
                  <c:v>Ventas Totales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dLbl>
              <c:idx val="1"/>
              <c:layout>
                <c:manualLayout>
                  <c:x val="0"/>
                  <c:y val="-4.0677955244106424E-2"/>
                </c:manualLayout>
              </c:layout>
              <c:dLblPos val="outEnd"/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1.7605631362200059E-3"/>
                  <c:y val="-2.9304029304029304E-2"/>
                </c:manualLayout>
              </c:layout>
              <c:dLblPos val="outEnd"/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'Ventas Totales'!$F$9:$N$9</c:f>
              <c:strCach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'Ventas Totales'!$C$9:$N$9</c15:sqref>
                  </c15:fullRef>
                </c:ext>
              </c:extLst>
            </c:strRef>
          </c:cat>
          <c:val>
            <c:numRef>
              <c:f>'Ventas Totales'!$F$30:$N$30</c:f>
              <c:numCache>
                <c:formatCode>#,###,,</c:formatCode>
                <c:ptCount val="9"/>
                <c:pt idx="0">
                  <c:v>104108608</c:v>
                </c:pt>
                <c:pt idx="1">
                  <c:v>122386234.399902</c:v>
                </c:pt>
                <c:pt idx="2">
                  <c:v>152526824.14839998</c:v>
                </c:pt>
                <c:pt idx="3">
                  <c:v>157121519.5</c:v>
                </c:pt>
                <c:pt idx="4">
                  <c:v>163005888.45370001</c:v>
                </c:pt>
                <c:pt idx="5">
                  <c:v>149761318.877442</c:v>
                </c:pt>
                <c:pt idx="6">
                  <c:v>132098889.81618699</c:v>
                </c:pt>
                <c:pt idx="7">
                  <c:v>162645588.73651221</c:v>
                </c:pt>
                <c:pt idx="8">
                  <c:v>165471675.18398127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'Ventas Totales'!$C$30:$N$30</c15:sqref>
                  </c15:fullRef>
                </c:ext>
              </c:extLst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60F-4A1F-B3D7-6D5C90676E5C}"/>
            </c:ext>
          </c:extLst>
        </c:ser>
        <c:dLbls/>
        <c:gapWidth val="50"/>
        <c:axId val="97070080"/>
        <c:axId val="97805440"/>
      </c:barChart>
      <c:lineChart>
        <c:grouping val="standard"/>
        <c:ser>
          <c:idx val="0"/>
          <c:order val="1"/>
          <c:tx>
            <c:strRef>
              <c:f>'Ventas Totales'!$A$86:$B$86</c:f>
              <c:strCache>
                <c:ptCount val="2"/>
                <c:pt idx="0">
                  <c:v>Variación anual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triangle"/>
            <c:size val="12"/>
            <c:spPr>
              <a:solidFill>
                <a:schemeClr val="accent2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6"/>
              <c:layout>
                <c:manualLayout>
                  <c:x val="-4.850743010173638E-2"/>
                  <c:y val="5.2559075044782036E-2"/>
                </c:manualLayout>
              </c:layout>
              <c:dLblPos val="r"/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solidFill>
                <a:schemeClr val="bg1"/>
              </a:solidFill>
              <a:ln>
                <a:solidFill>
                  <a:schemeClr val="accent2"/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b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'Ventas Totales'!$H$9:$N$9</c:f>
              <c:strCache>
                <c:ptCount val="7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'Ventas Totales'!$E$9:$N$9</c15:sqref>
                  </c15:fullRef>
                </c:ext>
              </c:extLst>
            </c:strRef>
          </c:cat>
          <c:val>
            <c:numRef>
              <c:f>'Ventas Totales'!$F$86:$N$86</c:f>
              <c:numCache>
                <c:formatCode>0%</c:formatCode>
                <c:ptCount val="9"/>
                <c:pt idx="0">
                  <c:v>9.597447645438266E-2</c:v>
                </c:pt>
                <c:pt idx="1">
                  <c:v>0.17556306583123274</c:v>
                </c:pt>
                <c:pt idx="2">
                  <c:v>0.24627434528308473</c:v>
                </c:pt>
                <c:pt idx="3">
                  <c:v>3.0123851179970886E-2</c:v>
                </c:pt>
                <c:pt idx="4">
                  <c:v>3.7451069544296292E-2</c:v>
                </c:pt>
                <c:pt idx="5">
                  <c:v>-8.125209280411963E-2</c:v>
                </c:pt>
                <c:pt idx="6">
                  <c:v>-0.11793718961375568</c:v>
                </c:pt>
                <c:pt idx="7">
                  <c:v>0.23124114792206321</c:v>
                </c:pt>
                <c:pt idx="8">
                  <c:v>1.7375733762120957E-2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'Ventas Totales'!$C$86:$N$86</c15:sqref>
                  </c15:fullRef>
                </c:ext>
              </c:extLst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060F-4A1F-B3D7-6D5C90676E5C}"/>
            </c:ext>
          </c:extLst>
        </c:ser>
        <c:dLbls/>
        <c:marker val="1"/>
        <c:axId val="98116352"/>
        <c:axId val="97807360"/>
      </c:lineChart>
      <c:catAx>
        <c:axId val="9707008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97805440"/>
        <c:crosses val="autoZero"/>
        <c:auto val="1"/>
        <c:lblAlgn val="ctr"/>
        <c:lblOffset val="100"/>
      </c:catAx>
      <c:valAx>
        <c:axId val="97805440"/>
        <c:scaling>
          <c:orientation val="minMax"/>
        </c:scaling>
        <c:axPos val="l"/>
        <c:numFmt formatCode="#,###,,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s-EC"/>
          </a:p>
        </c:txPr>
        <c:crossAx val="97070080"/>
        <c:crosses val="autoZero"/>
        <c:crossBetween val="between"/>
      </c:valAx>
      <c:valAx>
        <c:axId val="97807360"/>
        <c:scaling>
          <c:orientation val="minMax"/>
        </c:scaling>
        <c:axPos val="r"/>
        <c:numFmt formatCode="0%" sourceLinked="1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00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s-EC"/>
          </a:p>
        </c:txPr>
        <c:crossAx val="98116352"/>
        <c:crosses val="max"/>
        <c:crossBetween val="between"/>
      </c:valAx>
      <c:catAx>
        <c:axId val="98116352"/>
        <c:scaling>
          <c:orientation val="minMax"/>
        </c:scaling>
        <c:delete val="1"/>
        <c:axPos val="b"/>
        <c:numFmt formatCode="General" sourceLinked="1"/>
        <c:tickLblPos val="nextTo"/>
        <c:crossAx val="97807360"/>
        <c:crosses val="autoZero"/>
        <c:auto val="1"/>
        <c:lblAlgn val="ctr"/>
        <c:lblOffset val="10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390833167504732"/>
          <c:y val="0.91217976710334792"/>
          <c:w val="0.81744301636241801"/>
          <c:h val="6.413436160455234E-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400"/>
      </a:pPr>
      <a:endParaRPr lang="es-EC"/>
    </a:p>
  </c:txPr>
  <c:externalData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138B45-7C33-4520-A2E8-BA878125E028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852A51F9-F1CD-4B77-B090-5D3EB08E6712}">
      <dgm:prSet phldrT="[Texto]" custT="1"/>
      <dgm:spPr>
        <a:ln>
          <a:noFill/>
        </a:ln>
      </dgm:spPr>
      <dgm:t>
        <a:bodyPr/>
        <a:lstStyle/>
        <a:p>
          <a:r>
            <a:rPr lang="es-EC" sz="2800" b="1" dirty="0" smtClean="0">
              <a:latin typeface="Calibri" panose="020F0502020204030204" pitchFamily="34" charset="0"/>
              <a:cs typeface="Calibri" panose="020F0502020204030204" pitchFamily="34" charset="0"/>
            </a:rPr>
            <a:t>1,2% </a:t>
          </a:r>
          <a:r>
            <a:rPr lang="es-EC" sz="2400" dirty="0" smtClean="0">
              <a:latin typeface="Calibri" panose="020F0502020204030204" pitchFamily="34" charset="0"/>
              <a:cs typeface="Calibri" panose="020F0502020204030204" pitchFamily="34" charset="0"/>
            </a:rPr>
            <a:t>del empleo nacional</a:t>
          </a:r>
        </a:p>
      </dgm:t>
    </dgm:pt>
    <dgm:pt modelId="{F41DBFD1-937C-42FF-908A-FA9F799D7492}" type="parTrans" cxnId="{5E61911C-85CD-4D9E-BD94-E6EA8A4F8F23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2CF22C5-450B-482D-9575-FDA814B02D35}" type="sibTrans" cxnId="{5E61911C-85CD-4D9E-BD94-E6EA8A4F8F23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6BDF6D4-2587-4BA7-A768-DB47324BAB29}" type="pres">
      <dgm:prSet presAssocID="{3A138B45-7C33-4520-A2E8-BA878125E028}" presName="Name0" presStyleCnt="0">
        <dgm:presLayoutVars>
          <dgm:dir/>
          <dgm:resizeHandles val="exact"/>
        </dgm:presLayoutVars>
      </dgm:prSet>
      <dgm:spPr/>
    </dgm:pt>
    <dgm:pt modelId="{0522926B-84BF-49A8-A0E3-8DA2C01762A8}" type="pres">
      <dgm:prSet presAssocID="{852A51F9-F1CD-4B77-B090-5D3EB08E6712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E61911C-85CD-4D9E-BD94-E6EA8A4F8F23}" srcId="{3A138B45-7C33-4520-A2E8-BA878125E028}" destId="{852A51F9-F1CD-4B77-B090-5D3EB08E6712}" srcOrd="0" destOrd="0" parTransId="{F41DBFD1-937C-42FF-908A-FA9F799D7492}" sibTransId="{C2CF22C5-450B-482D-9575-FDA814B02D35}"/>
    <dgm:cxn modelId="{7B566C05-330B-4A87-8AEC-410A9785CBC6}" type="presOf" srcId="{852A51F9-F1CD-4B77-B090-5D3EB08E6712}" destId="{0522926B-84BF-49A8-A0E3-8DA2C01762A8}" srcOrd="0" destOrd="0" presId="urn:microsoft.com/office/officeart/2005/8/layout/process1"/>
    <dgm:cxn modelId="{CD226F8D-0FBA-482F-8DF3-950D71A709D8}" type="presOf" srcId="{3A138B45-7C33-4520-A2E8-BA878125E028}" destId="{26BDF6D4-2587-4BA7-A768-DB47324BAB29}" srcOrd="0" destOrd="0" presId="urn:microsoft.com/office/officeart/2005/8/layout/process1"/>
    <dgm:cxn modelId="{56BF6A68-D281-43C5-A0B1-4866A2543750}" type="presParOf" srcId="{26BDF6D4-2587-4BA7-A768-DB47324BAB29}" destId="{0522926B-84BF-49A8-A0E3-8DA2C01762A8}" srcOrd="0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A138B45-7C33-4520-A2E8-BA878125E028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852A51F9-F1CD-4B77-B090-5D3EB08E6712}">
      <dgm:prSet phldrT="[Texto]" custT="1"/>
      <dgm:spPr>
        <a:ln>
          <a:noFill/>
        </a:ln>
      </dgm:spPr>
      <dgm:t>
        <a:bodyPr/>
        <a:lstStyle/>
        <a:p>
          <a:r>
            <a:rPr lang="es-ES" sz="2800" dirty="0" smtClean="0">
              <a:latin typeface="Calibri" panose="020F0502020204030204" pitchFamily="34" charset="0"/>
              <a:cs typeface="Calibri" panose="020F0502020204030204" pitchFamily="34" charset="0"/>
            </a:rPr>
            <a:t>6.734</a:t>
          </a:r>
        </a:p>
      </dgm:t>
    </dgm:pt>
    <dgm:pt modelId="{F41DBFD1-937C-42FF-908A-FA9F799D7492}" type="parTrans" cxnId="{5E61911C-85CD-4D9E-BD94-E6EA8A4F8F23}">
      <dgm:prSet/>
      <dgm:spPr/>
      <dgm:t>
        <a:bodyPr/>
        <a:lstStyle/>
        <a:p>
          <a:endParaRPr lang="es-ES" sz="2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2CF22C5-450B-482D-9575-FDA814B02D35}" type="sibTrans" cxnId="{5E61911C-85CD-4D9E-BD94-E6EA8A4F8F23}">
      <dgm:prSet/>
      <dgm:spPr/>
      <dgm:t>
        <a:bodyPr/>
        <a:lstStyle/>
        <a:p>
          <a:endParaRPr lang="es-ES" sz="2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6BDF6D4-2587-4BA7-A768-DB47324BAB29}" type="pres">
      <dgm:prSet presAssocID="{3A138B45-7C33-4520-A2E8-BA878125E028}" presName="Name0" presStyleCnt="0">
        <dgm:presLayoutVars>
          <dgm:dir/>
          <dgm:resizeHandles val="exact"/>
        </dgm:presLayoutVars>
      </dgm:prSet>
      <dgm:spPr/>
    </dgm:pt>
    <dgm:pt modelId="{0522926B-84BF-49A8-A0E3-8DA2C01762A8}" type="pres">
      <dgm:prSet presAssocID="{852A51F9-F1CD-4B77-B090-5D3EB08E6712}" presName="node" presStyleLbl="node1" presStyleIdx="0" presStyleCnt="1" custScaleX="82432" custLinFactNeighborX="4042" custLinFactNeighborY="-1415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E61911C-85CD-4D9E-BD94-E6EA8A4F8F23}" srcId="{3A138B45-7C33-4520-A2E8-BA878125E028}" destId="{852A51F9-F1CD-4B77-B090-5D3EB08E6712}" srcOrd="0" destOrd="0" parTransId="{F41DBFD1-937C-42FF-908A-FA9F799D7492}" sibTransId="{C2CF22C5-450B-482D-9575-FDA814B02D35}"/>
    <dgm:cxn modelId="{90480B82-EEDA-407D-B84D-A869D9928EEC}" type="presOf" srcId="{852A51F9-F1CD-4B77-B090-5D3EB08E6712}" destId="{0522926B-84BF-49A8-A0E3-8DA2C01762A8}" srcOrd="0" destOrd="0" presId="urn:microsoft.com/office/officeart/2005/8/layout/process1"/>
    <dgm:cxn modelId="{B8E8D44B-85DB-4E15-8F9C-263EE2301B7D}" type="presOf" srcId="{3A138B45-7C33-4520-A2E8-BA878125E028}" destId="{26BDF6D4-2587-4BA7-A768-DB47324BAB29}" srcOrd="0" destOrd="0" presId="urn:microsoft.com/office/officeart/2005/8/layout/process1"/>
    <dgm:cxn modelId="{30EE214D-85B5-4C56-AFC8-2ED40BE40460}" type="presParOf" srcId="{26BDF6D4-2587-4BA7-A768-DB47324BAB29}" destId="{0522926B-84BF-49A8-A0E3-8DA2C01762A8}" srcOrd="0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2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A138B45-7C33-4520-A2E8-BA878125E028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852A51F9-F1CD-4B77-B090-5D3EB08E6712}">
      <dgm:prSet phldrT="[Texto]" custT="1"/>
      <dgm:spPr>
        <a:ln>
          <a:noFill/>
        </a:ln>
      </dgm:spPr>
      <dgm:t>
        <a:bodyPr/>
        <a:lstStyle/>
        <a:p>
          <a:r>
            <a:rPr lang="es-ES" sz="1800" b="1" dirty="0" smtClean="0">
              <a:latin typeface="Calibri" panose="020F0502020204030204" pitchFamily="34" charset="0"/>
              <a:cs typeface="Calibri" panose="020F0502020204030204" pitchFamily="34" charset="0"/>
            </a:rPr>
            <a:t>16,1% </a:t>
          </a:r>
          <a:r>
            <a:rPr lang="es-ES" sz="1800" dirty="0" smtClean="0">
              <a:latin typeface="Calibri" panose="020F0502020204030204" pitchFamily="34" charset="0"/>
              <a:cs typeface="Calibri" panose="020F0502020204030204" pitchFamily="34" charset="0"/>
            </a:rPr>
            <a:t>del PIB provincial</a:t>
          </a:r>
        </a:p>
      </dgm:t>
    </dgm:pt>
    <dgm:pt modelId="{F41DBFD1-937C-42FF-908A-FA9F799D7492}" type="parTrans" cxnId="{5E61911C-85CD-4D9E-BD94-E6EA8A4F8F23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2CF22C5-450B-482D-9575-FDA814B02D35}" type="sibTrans" cxnId="{5E61911C-85CD-4D9E-BD94-E6EA8A4F8F23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6BDF6D4-2587-4BA7-A768-DB47324BAB29}" type="pres">
      <dgm:prSet presAssocID="{3A138B45-7C33-4520-A2E8-BA878125E028}" presName="Name0" presStyleCnt="0">
        <dgm:presLayoutVars>
          <dgm:dir/>
          <dgm:resizeHandles val="exact"/>
        </dgm:presLayoutVars>
      </dgm:prSet>
      <dgm:spPr/>
    </dgm:pt>
    <dgm:pt modelId="{0522926B-84BF-49A8-A0E3-8DA2C01762A8}" type="pres">
      <dgm:prSet presAssocID="{852A51F9-F1CD-4B77-B090-5D3EB08E6712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E61911C-85CD-4D9E-BD94-E6EA8A4F8F23}" srcId="{3A138B45-7C33-4520-A2E8-BA878125E028}" destId="{852A51F9-F1CD-4B77-B090-5D3EB08E6712}" srcOrd="0" destOrd="0" parTransId="{F41DBFD1-937C-42FF-908A-FA9F799D7492}" sibTransId="{C2CF22C5-450B-482D-9575-FDA814B02D35}"/>
    <dgm:cxn modelId="{9CFAEA02-1237-4CAF-8C5E-5A87AC537E53}" type="presOf" srcId="{3A138B45-7C33-4520-A2E8-BA878125E028}" destId="{26BDF6D4-2587-4BA7-A768-DB47324BAB29}" srcOrd="0" destOrd="0" presId="urn:microsoft.com/office/officeart/2005/8/layout/process1"/>
    <dgm:cxn modelId="{464A94F6-A90B-4AB1-B3EA-5420D87DAE1E}" type="presOf" srcId="{852A51F9-F1CD-4B77-B090-5D3EB08E6712}" destId="{0522926B-84BF-49A8-A0E3-8DA2C01762A8}" srcOrd="0" destOrd="0" presId="urn:microsoft.com/office/officeart/2005/8/layout/process1"/>
    <dgm:cxn modelId="{E8C289FD-8828-47A4-8434-AE962F19E834}" type="presParOf" srcId="{26BDF6D4-2587-4BA7-A768-DB47324BAB29}" destId="{0522926B-84BF-49A8-A0E3-8DA2C01762A8}" srcOrd="0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3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A138B45-7C33-4520-A2E8-BA878125E028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852A51F9-F1CD-4B77-B090-5D3EB08E6712}">
      <dgm:prSet phldrT="[Texto]" custT="1"/>
      <dgm:spPr>
        <a:ln>
          <a:noFill/>
        </a:ln>
      </dgm:spPr>
      <dgm:t>
        <a:bodyPr/>
        <a:lstStyle/>
        <a:p>
          <a:r>
            <a:rPr lang="es-EC" sz="1600" b="1" dirty="0" smtClean="0">
              <a:latin typeface="Calibri" panose="020F0502020204030204" pitchFamily="34" charset="0"/>
            </a:rPr>
            <a:t>0,3% </a:t>
          </a:r>
          <a:r>
            <a:rPr lang="es-EC" sz="1600" b="0" dirty="0" smtClean="0">
              <a:latin typeface="Calibri" panose="020F0502020204030204" pitchFamily="34" charset="0"/>
            </a:rPr>
            <a:t>del total nacional</a:t>
          </a:r>
          <a:endParaRPr lang="es-ES" sz="1600" b="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41DBFD1-937C-42FF-908A-FA9F799D7492}" type="parTrans" cxnId="{5E61911C-85CD-4D9E-BD94-E6EA8A4F8F23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2CF22C5-450B-482D-9575-FDA814B02D35}" type="sibTrans" cxnId="{5E61911C-85CD-4D9E-BD94-E6EA8A4F8F23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6BDF6D4-2587-4BA7-A768-DB47324BAB29}" type="pres">
      <dgm:prSet presAssocID="{3A138B45-7C33-4520-A2E8-BA878125E028}" presName="Name0" presStyleCnt="0">
        <dgm:presLayoutVars>
          <dgm:dir/>
          <dgm:resizeHandles val="exact"/>
        </dgm:presLayoutVars>
      </dgm:prSet>
      <dgm:spPr/>
    </dgm:pt>
    <dgm:pt modelId="{0522926B-84BF-49A8-A0E3-8DA2C01762A8}" type="pres">
      <dgm:prSet presAssocID="{852A51F9-F1CD-4B77-B090-5D3EB08E6712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E61911C-85CD-4D9E-BD94-E6EA8A4F8F23}" srcId="{3A138B45-7C33-4520-A2E8-BA878125E028}" destId="{852A51F9-F1CD-4B77-B090-5D3EB08E6712}" srcOrd="0" destOrd="0" parTransId="{F41DBFD1-937C-42FF-908A-FA9F799D7492}" sibTransId="{C2CF22C5-450B-482D-9575-FDA814B02D35}"/>
    <dgm:cxn modelId="{498B849F-51CE-4939-AAEE-850B1EC1A8C3}" type="presOf" srcId="{852A51F9-F1CD-4B77-B090-5D3EB08E6712}" destId="{0522926B-84BF-49A8-A0E3-8DA2C01762A8}" srcOrd="0" destOrd="0" presId="urn:microsoft.com/office/officeart/2005/8/layout/process1"/>
    <dgm:cxn modelId="{AB71FD6A-67B7-4361-9E8C-53DE4F373F17}" type="presOf" srcId="{3A138B45-7C33-4520-A2E8-BA878125E028}" destId="{26BDF6D4-2587-4BA7-A768-DB47324BAB29}" srcOrd="0" destOrd="0" presId="urn:microsoft.com/office/officeart/2005/8/layout/process1"/>
    <dgm:cxn modelId="{39735F42-964B-4D2B-BB9C-DB579AD9F07E}" type="presParOf" srcId="{26BDF6D4-2587-4BA7-A768-DB47324BAB29}" destId="{0522926B-84BF-49A8-A0E3-8DA2C01762A8}" srcOrd="0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3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A138B45-7C33-4520-A2E8-BA878125E028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852A51F9-F1CD-4B77-B090-5D3EB08E6712}">
      <dgm:prSet phldrT="[Texto]" custT="1"/>
      <dgm:spPr>
        <a:ln>
          <a:noFill/>
        </a:ln>
      </dgm:spPr>
      <dgm:t>
        <a:bodyPr/>
        <a:lstStyle/>
        <a:p>
          <a:r>
            <a:rPr lang="es-ES" sz="1600" b="1" dirty="0" smtClean="0">
              <a:latin typeface="Calibri" panose="020F0502020204030204" pitchFamily="34" charset="0"/>
              <a:cs typeface="Calibri" panose="020F0502020204030204" pitchFamily="34" charset="0"/>
            </a:rPr>
            <a:t>14,8% </a:t>
          </a:r>
          <a:r>
            <a:rPr lang="es-ES" sz="1600" dirty="0" smtClean="0">
              <a:latin typeface="Calibri" panose="020F0502020204030204" pitchFamily="34" charset="0"/>
              <a:cs typeface="Calibri" panose="020F0502020204030204" pitchFamily="34" charset="0"/>
            </a:rPr>
            <a:t>del PIB provincial</a:t>
          </a:r>
        </a:p>
      </dgm:t>
    </dgm:pt>
    <dgm:pt modelId="{F41DBFD1-937C-42FF-908A-FA9F799D7492}" type="parTrans" cxnId="{5E61911C-85CD-4D9E-BD94-E6EA8A4F8F23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2CF22C5-450B-482D-9575-FDA814B02D35}" type="sibTrans" cxnId="{5E61911C-85CD-4D9E-BD94-E6EA8A4F8F23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6BDF6D4-2587-4BA7-A768-DB47324BAB29}" type="pres">
      <dgm:prSet presAssocID="{3A138B45-7C33-4520-A2E8-BA878125E028}" presName="Name0" presStyleCnt="0">
        <dgm:presLayoutVars>
          <dgm:dir/>
          <dgm:resizeHandles val="exact"/>
        </dgm:presLayoutVars>
      </dgm:prSet>
      <dgm:spPr/>
    </dgm:pt>
    <dgm:pt modelId="{0522926B-84BF-49A8-A0E3-8DA2C01762A8}" type="pres">
      <dgm:prSet presAssocID="{852A51F9-F1CD-4B77-B090-5D3EB08E6712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E61911C-85CD-4D9E-BD94-E6EA8A4F8F23}" srcId="{3A138B45-7C33-4520-A2E8-BA878125E028}" destId="{852A51F9-F1CD-4B77-B090-5D3EB08E6712}" srcOrd="0" destOrd="0" parTransId="{F41DBFD1-937C-42FF-908A-FA9F799D7492}" sibTransId="{C2CF22C5-450B-482D-9575-FDA814B02D35}"/>
    <dgm:cxn modelId="{88996C41-A80A-4E7F-BBA0-D76F990ED4E5}" type="presOf" srcId="{852A51F9-F1CD-4B77-B090-5D3EB08E6712}" destId="{0522926B-84BF-49A8-A0E3-8DA2C01762A8}" srcOrd="0" destOrd="0" presId="urn:microsoft.com/office/officeart/2005/8/layout/process1"/>
    <dgm:cxn modelId="{CE2F4B45-9445-4323-AB14-BF5800241B75}" type="presOf" srcId="{3A138B45-7C33-4520-A2E8-BA878125E028}" destId="{26BDF6D4-2587-4BA7-A768-DB47324BAB29}" srcOrd="0" destOrd="0" presId="urn:microsoft.com/office/officeart/2005/8/layout/process1"/>
    <dgm:cxn modelId="{8CDAAED6-40FF-43A5-BF63-FFA7D6CFC63C}" type="presParOf" srcId="{26BDF6D4-2587-4BA7-A768-DB47324BAB29}" destId="{0522926B-84BF-49A8-A0E3-8DA2C01762A8}" srcOrd="0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43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A138B45-7C33-4520-A2E8-BA878125E028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852A51F9-F1CD-4B77-B090-5D3EB08E6712}">
      <dgm:prSet phldrT="[Texto]" custT="1"/>
      <dgm:spPr>
        <a:ln>
          <a:noFill/>
        </a:ln>
      </dgm:spPr>
      <dgm:t>
        <a:bodyPr/>
        <a:lstStyle/>
        <a:p>
          <a:r>
            <a:rPr lang="es-EC" sz="1600" b="1" dirty="0" smtClean="0">
              <a:latin typeface="Calibri" panose="020F0502020204030204" pitchFamily="34" charset="0"/>
            </a:rPr>
            <a:t>0,3% </a:t>
          </a:r>
          <a:r>
            <a:rPr lang="es-EC" sz="1600" b="0" dirty="0" smtClean="0">
              <a:latin typeface="Calibri" panose="020F0502020204030204" pitchFamily="34" charset="0"/>
            </a:rPr>
            <a:t>de afiliados nacionales</a:t>
          </a:r>
        </a:p>
      </dgm:t>
    </dgm:pt>
    <dgm:pt modelId="{F41DBFD1-937C-42FF-908A-FA9F799D7492}" type="parTrans" cxnId="{5E61911C-85CD-4D9E-BD94-E6EA8A4F8F23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2CF22C5-450B-482D-9575-FDA814B02D35}" type="sibTrans" cxnId="{5E61911C-85CD-4D9E-BD94-E6EA8A4F8F23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6BDF6D4-2587-4BA7-A768-DB47324BAB29}" type="pres">
      <dgm:prSet presAssocID="{3A138B45-7C33-4520-A2E8-BA878125E028}" presName="Name0" presStyleCnt="0">
        <dgm:presLayoutVars>
          <dgm:dir/>
          <dgm:resizeHandles val="exact"/>
        </dgm:presLayoutVars>
      </dgm:prSet>
      <dgm:spPr/>
    </dgm:pt>
    <dgm:pt modelId="{0522926B-84BF-49A8-A0E3-8DA2C01762A8}" type="pres">
      <dgm:prSet presAssocID="{852A51F9-F1CD-4B77-B090-5D3EB08E6712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E61911C-85CD-4D9E-BD94-E6EA8A4F8F23}" srcId="{3A138B45-7C33-4520-A2E8-BA878125E028}" destId="{852A51F9-F1CD-4B77-B090-5D3EB08E6712}" srcOrd="0" destOrd="0" parTransId="{F41DBFD1-937C-42FF-908A-FA9F799D7492}" sibTransId="{C2CF22C5-450B-482D-9575-FDA814B02D35}"/>
    <dgm:cxn modelId="{99F3256E-7371-4206-8897-F89FE2E1A7BC}" type="presOf" srcId="{852A51F9-F1CD-4B77-B090-5D3EB08E6712}" destId="{0522926B-84BF-49A8-A0E3-8DA2C01762A8}" srcOrd="0" destOrd="0" presId="urn:microsoft.com/office/officeart/2005/8/layout/process1"/>
    <dgm:cxn modelId="{FC5A4D14-AB26-42FE-A474-2C23CB7662A8}" type="presOf" srcId="{3A138B45-7C33-4520-A2E8-BA878125E028}" destId="{26BDF6D4-2587-4BA7-A768-DB47324BAB29}" srcOrd="0" destOrd="0" presId="urn:microsoft.com/office/officeart/2005/8/layout/process1"/>
    <dgm:cxn modelId="{3AE0C6C1-DA70-4265-8005-5BFD21D1C144}" type="presParOf" srcId="{26BDF6D4-2587-4BA7-A768-DB47324BAB29}" destId="{0522926B-84BF-49A8-A0E3-8DA2C01762A8}" srcOrd="0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4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A138B45-7C33-4520-A2E8-BA878125E028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852A51F9-F1CD-4B77-B090-5D3EB08E6712}">
      <dgm:prSet phldrT="[Texto]" custT="1"/>
      <dgm:spPr>
        <a:ln>
          <a:noFill/>
        </a:ln>
      </dgm:spPr>
      <dgm:t>
        <a:bodyPr/>
        <a:lstStyle/>
        <a:p>
          <a:r>
            <a:rPr lang="es-EC" sz="1400" b="1" dirty="0" smtClean="0">
              <a:latin typeface="Calibri" panose="020F0502020204030204" pitchFamily="34" charset="0"/>
            </a:rPr>
            <a:t>14,8% </a:t>
          </a:r>
          <a:r>
            <a:rPr lang="es-EC" sz="1400" b="0" dirty="0" smtClean="0">
              <a:latin typeface="Calibri" panose="020F0502020204030204" pitchFamily="34" charset="0"/>
            </a:rPr>
            <a:t>de afiliados provinciales</a:t>
          </a:r>
        </a:p>
      </dgm:t>
    </dgm:pt>
    <dgm:pt modelId="{F41DBFD1-937C-42FF-908A-FA9F799D7492}" type="parTrans" cxnId="{5E61911C-85CD-4D9E-BD94-E6EA8A4F8F23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2CF22C5-450B-482D-9575-FDA814B02D35}" type="sibTrans" cxnId="{5E61911C-85CD-4D9E-BD94-E6EA8A4F8F23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6BDF6D4-2587-4BA7-A768-DB47324BAB29}" type="pres">
      <dgm:prSet presAssocID="{3A138B45-7C33-4520-A2E8-BA878125E028}" presName="Name0" presStyleCnt="0">
        <dgm:presLayoutVars>
          <dgm:dir/>
          <dgm:resizeHandles val="exact"/>
        </dgm:presLayoutVars>
      </dgm:prSet>
      <dgm:spPr/>
    </dgm:pt>
    <dgm:pt modelId="{0522926B-84BF-49A8-A0E3-8DA2C01762A8}" type="pres">
      <dgm:prSet presAssocID="{852A51F9-F1CD-4B77-B090-5D3EB08E6712}" presName="node" presStyleLbl="node1" presStyleIdx="0" presStyleCnt="1" custLinFactNeighborX="1115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E61911C-85CD-4D9E-BD94-E6EA8A4F8F23}" srcId="{3A138B45-7C33-4520-A2E8-BA878125E028}" destId="{852A51F9-F1CD-4B77-B090-5D3EB08E6712}" srcOrd="0" destOrd="0" parTransId="{F41DBFD1-937C-42FF-908A-FA9F799D7492}" sibTransId="{C2CF22C5-450B-482D-9575-FDA814B02D35}"/>
    <dgm:cxn modelId="{85A3988D-644E-475B-8D98-BE63C5EAC38A}" type="presOf" srcId="{852A51F9-F1CD-4B77-B090-5D3EB08E6712}" destId="{0522926B-84BF-49A8-A0E3-8DA2C01762A8}" srcOrd="0" destOrd="0" presId="urn:microsoft.com/office/officeart/2005/8/layout/process1"/>
    <dgm:cxn modelId="{3845CBC5-A225-4CEA-9993-87CDA270D3E7}" type="presOf" srcId="{3A138B45-7C33-4520-A2E8-BA878125E028}" destId="{26BDF6D4-2587-4BA7-A768-DB47324BAB29}" srcOrd="0" destOrd="0" presId="urn:microsoft.com/office/officeart/2005/8/layout/process1"/>
    <dgm:cxn modelId="{F06F00BB-4F57-45B3-B23C-0CAF451E898F}" type="presParOf" srcId="{26BDF6D4-2587-4BA7-A768-DB47324BAB29}" destId="{0522926B-84BF-49A8-A0E3-8DA2C01762A8}" srcOrd="0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5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138B45-7C33-4520-A2E8-BA878125E028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852A51F9-F1CD-4B77-B090-5D3EB08E6712}">
      <dgm:prSet phldrT="[Texto]" custT="1"/>
      <dgm:spPr>
        <a:ln>
          <a:noFill/>
        </a:ln>
      </dgm:spPr>
      <dgm:t>
        <a:bodyPr/>
        <a:lstStyle/>
        <a:p>
          <a:r>
            <a:rPr lang="es-ES" sz="2800" b="1" dirty="0" smtClean="0">
              <a:latin typeface="Calibri" panose="020F0502020204030204" pitchFamily="34" charset="0"/>
              <a:cs typeface="Calibri" panose="020F0502020204030204" pitchFamily="34" charset="0"/>
            </a:rPr>
            <a:t>0,5% </a:t>
          </a:r>
          <a:r>
            <a:rPr lang="es-ES" sz="2400" dirty="0" smtClean="0">
              <a:latin typeface="Calibri" panose="020F0502020204030204" pitchFamily="34" charset="0"/>
              <a:cs typeface="Calibri" panose="020F0502020204030204" pitchFamily="34" charset="0"/>
            </a:rPr>
            <a:t>del PIB total</a:t>
          </a:r>
          <a:endParaRPr lang="es-E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41DBFD1-937C-42FF-908A-FA9F799D7492}" type="parTrans" cxnId="{5E61911C-85CD-4D9E-BD94-E6EA8A4F8F23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2CF22C5-450B-482D-9575-FDA814B02D35}" type="sibTrans" cxnId="{5E61911C-85CD-4D9E-BD94-E6EA8A4F8F23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6BDF6D4-2587-4BA7-A768-DB47324BAB29}" type="pres">
      <dgm:prSet presAssocID="{3A138B45-7C33-4520-A2E8-BA878125E028}" presName="Name0" presStyleCnt="0">
        <dgm:presLayoutVars>
          <dgm:dir/>
          <dgm:resizeHandles val="exact"/>
        </dgm:presLayoutVars>
      </dgm:prSet>
      <dgm:spPr/>
    </dgm:pt>
    <dgm:pt modelId="{0522926B-84BF-49A8-A0E3-8DA2C01762A8}" type="pres">
      <dgm:prSet presAssocID="{852A51F9-F1CD-4B77-B090-5D3EB08E6712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E61911C-85CD-4D9E-BD94-E6EA8A4F8F23}" srcId="{3A138B45-7C33-4520-A2E8-BA878125E028}" destId="{852A51F9-F1CD-4B77-B090-5D3EB08E6712}" srcOrd="0" destOrd="0" parTransId="{F41DBFD1-937C-42FF-908A-FA9F799D7492}" sibTransId="{C2CF22C5-450B-482D-9575-FDA814B02D35}"/>
    <dgm:cxn modelId="{D342AC1A-28AE-4A65-B70B-682A980CD216}" type="presOf" srcId="{3A138B45-7C33-4520-A2E8-BA878125E028}" destId="{26BDF6D4-2587-4BA7-A768-DB47324BAB29}" srcOrd="0" destOrd="0" presId="urn:microsoft.com/office/officeart/2005/8/layout/process1"/>
    <dgm:cxn modelId="{AF32925E-FCC5-413E-B8CA-2AEC1465E1AC}" type="presOf" srcId="{852A51F9-F1CD-4B77-B090-5D3EB08E6712}" destId="{0522926B-84BF-49A8-A0E3-8DA2C01762A8}" srcOrd="0" destOrd="0" presId="urn:microsoft.com/office/officeart/2005/8/layout/process1"/>
    <dgm:cxn modelId="{3A97FC99-66B3-441A-9AE6-440103CA4856}" type="presParOf" srcId="{26BDF6D4-2587-4BA7-A768-DB47324BAB29}" destId="{0522926B-84BF-49A8-A0E3-8DA2C01762A8}" srcOrd="0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FFDAAC-A6C3-4519-87A1-A7C1BC665476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7B47CFD1-33EA-4920-9656-252D1E5C8B93}">
      <dgm:prSet phldrT="[Texto]" custT="1"/>
      <dgm:spPr>
        <a:ln w="3175">
          <a:noFill/>
        </a:ln>
      </dgm:spPr>
      <dgm:t>
        <a:bodyPr/>
        <a:lstStyle/>
        <a:p>
          <a:r>
            <a:rPr lang="es-ES" sz="2800" dirty="0" smtClean="0">
              <a:latin typeface="Calibri" panose="020F0502020204030204" pitchFamily="34" charset="0"/>
              <a:cs typeface="Calibri" panose="020F0502020204030204" pitchFamily="34" charset="0"/>
            </a:rPr>
            <a:t>USD 479 </a:t>
          </a:r>
          <a:r>
            <a:rPr lang="es-EC" sz="2800" dirty="0" smtClean="0"/>
            <a:t>millones</a:t>
          </a:r>
          <a:endParaRPr lang="es-ES" sz="2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FA63B03-6E74-4F63-A335-6DAB5F2A06A4}" type="parTrans" cxnId="{F3756456-7B00-474F-9E42-780E6340E864}">
      <dgm:prSet/>
      <dgm:spPr/>
      <dgm:t>
        <a:bodyPr/>
        <a:lstStyle/>
        <a:p>
          <a:endParaRPr lang="es-ES" sz="3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386C8A9-3C24-493C-A528-96C890220474}" type="sibTrans" cxnId="{F3756456-7B00-474F-9E42-780E6340E864}">
      <dgm:prSet/>
      <dgm:spPr/>
      <dgm:t>
        <a:bodyPr/>
        <a:lstStyle/>
        <a:p>
          <a:endParaRPr lang="es-ES" sz="3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739589B-1078-4FD7-B24F-108C396203B2}" type="pres">
      <dgm:prSet presAssocID="{7CFFDAAC-A6C3-4519-87A1-A7C1BC665476}" presName="Name0" presStyleCnt="0">
        <dgm:presLayoutVars>
          <dgm:dir/>
          <dgm:animLvl val="lvl"/>
          <dgm:resizeHandles val="exact"/>
        </dgm:presLayoutVars>
      </dgm:prSet>
      <dgm:spPr/>
    </dgm:pt>
    <dgm:pt modelId="{0400974C-6FF2-426E-93DD-951CF2D93F26}" type="pres">
      <dgm:prSet presAssocID="{7B47CFD1-33EA-4920-9656-252D1E5C8B93}" presName="parTxOnly" presStyleLbl="node1" presStyleIdx="0" presStyleCnt="1" custLinFactNeighborX="-13586" custLinFactNeighborY="353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F3756456-7B00-474F-9E42-780E6340E864}" srcId="{7CFFDAAC-A6C3-4519-87A1-A7C1BC665476}" destId="{7B47CFD1-33EA-4920-9656-252D1E5C8B93}" srcOrd="0" destOrd="0" parTransId="{DFA63B03-6E74-4F63-A335-6DAB5F2A06A4}" sibTransId="{7386C8A9-3C24-493C-A528-96C890220474}"/>
    <dgm:cxn modelId="{F194F886-7C1D-4B3C-B33C-79474CB37A51}" type="presOf" srcId="{7CFFDAAC-A6C3-4519-87A1-A7C1BC665476}" destId="{D739589B-1078-4FD7-B24F-108C396203B2}" srcOrd="0" destOrd="0" presId="urn:microsoft.com/office/officeart/2005/8/layout/chevron1"/>
    <dgm:cxn modelId="{95529C45-A969-4437-8CF0-65AB88250D72}" type="presOf" srcId="{7B47CFD1-33EA-4920-9656-252D1E5C8B93}" destId="{0400974C-6FF2-426E-93DD-951CF2D93F26}" srcOrd="0" destOrd="0" presId="urn:microsoft.com/office/officeart/2005/8/layout/chevron1"/>
    <dgm:cxn modelId="{A3093439-B43E-4A80-BB67-0A973FBA66D3}" type="presParOf" srcId="{D739589B-1078-4FD7-B24F-108C396203B2}" destId="{0400974C-6FF2-426E-93DD-951CF2D93F26}" srcOrd="0" destOrd="0" presId="urn:microsoft.com/office/officeart/2005/8/layout/chevron1"/>
  </dgm:cxnLst>
  <dgm:bg/>
  <dgm:whole>
    <a:ln w="3175"/>
  </dgm:whole>
  <dgm:extLst>
    <a:ext uri="http://schemas.microsoft.com/office/drawing/2008/diagram">
      <dsp:dataModelExt xmlns:dsp="http://schemas.microsoft.com/office/drawing/2008/diagram" xmlns="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138B45-7C33-4520-A2E8-BA878125E028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852A51F9-F1CD-4B77-B090-5D3EB08E6712}">
      <dgm:prSet phldrT="[Texto]" custT="1"/>
      <dgm:spPr>
        <a:ln>
          <a:noFill/>
        </a:ln>
      </dgm:spPr>
      <dgm:t>
        <a:bodyPr/>
        <a:lstStyle/>
        <a:p>
          <a:r>
            <a:rPr lang="es-ES" sz="2800" dirty="0" smtClean="0">
              <a:latin typeface="Calibri" panose="020F0502020204030204" pitchFamily="34" charset="0"/>
              <a:cs typeface="Calibri" panose="020F0502020204030204" pitchFamily="34" charset="0"/>
            </a:rPr>
            <a:t>7.093</a:t>
          </a:r>
        </a:p>
      </dgm:t>
    </dgm:pt>
    <dgm:pt modelId="{F41DBFD1-937C-42FF-908A-FA9F799D7492}" type="parTrans" cxnId="{5E61911C-85CD-4D9E-BD94-E6EA8A4F8F23}">
      <dgm:prSet/>
      <dgm:spPr/>
      <dgm:t>
        <a:bodyPr/>
        <a:lstStyle/>
        <a:p>
          <a:endParaRPr lang="es-ES" sz="3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2CF22C5-450B-482D-9575-FDA814B02D35}" type="sibTrans" cxnId="{5E61911C-85CD-4D9E-BD94-E6EA8A4F8F23}">
      <dgm:prSet/>
      <dgm:spPr/>
      <dgm:t>
        <a:bodyPr/>
        <a:lstStyle/>
        <a:p>
          <a:endParaRPr lang="es-ES" sz="3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6BDF6D4-2587-4BA7-A768-DB47324BAB29}" type="pres">
      <dgm:prSet presAssocID="{3A138B45-7C33-4520-A2E8-BA878125E028}" presName="Name0" presStyleCnt="0">
        <dgm:presLayoutVars>
          <dgm:dir/>
          <dgm:resizeHandles val="exact"/>
        </dgm:presLayoutVars>
      </dgm:prSet>
      <dgm:spPr/>
    </dgm:pt>
    <dgm:pt modelId="{0522926B-84BF-49A8-A0E3-8DA2C01762A8}" type="pres">
      <dgm:prSet presAssocID="{852A51F9-F1CD-4B77-B090-5D3EB08E6712}" presName="node" presStyleLbl="node1" presStyleIdx="0" presStyleCnt="1" custLinFactNeighborX="-22633" custLinFactNeighborY="-266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E61911C-85CD-4D9E-BD94-E6EA8A4F8F23}" srcId="{3A138B45-7C33-4520-A2E8-BA878125E028}" destId="{852A51F9-F1CD-4B77-B090-5D3EB08E6712}" srcOrd="0" destOrd="0" parTransId="{F41DBFD1-937C-42FF-908A-FA9F799D7492}" sibTransId="{C2CF22C5-450B-482D-9575-FDA814B02D35}"/>
    <dgm:cxn modelId="{A572E70F-0D84-4292-B6BB-EC4EA4572963}" type="presOf" srcId="{852A51F9-F1CD-4B77-B090-5D3EB08E6712}" destId="{0522926B-84BF-49A8-A0E3-8DA2C01762A8}" srcOrd="0" destOrd="0" presId="urn:microsoft.com/office/officeart/2005/8/layout/process1"/>
    <dgm:cxn modelId="{1B711FD7-DD4C-45C2-BE72-F8B76ABB6F17}" type="presOf" srcId="{3A138B45-7C33-4520-A2E8-BA878125E028}" destId="{26BDF6D4-2587-4BA7-A768-DB47324BAB29}" srcOrd="0" destOrd="0" presId="urn:microsoft.com/office/officeart/2005/8/layout/process1"/>
    <dgm:cxn modelId="{D20A20FC-DA95-44F4-AD2D-6A825ECC23F5}" type="presParOf" srcId="{26BDF6D4-2587-4BA7-A768-DB47324BAB29}" destId="{0522926B-84BF-49A8-A0E3-8DA2C01762A8}" srcOrd="0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2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138B45-7C33-4520-A2E8-BA878125E028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852A51F9-F1CD-4B77-B090-5D3EB08E6712}">
      <dgm:prSet phldrT="[Texto]" custT="1"/>
      <dgm:spPr>
        <a:ln>
          <a:noFill/>
        </a:ln>
      </dgm:spPr>
      <dgm:t>
        <a:bodyPr/>
        <a:lstStyle/>
        <a:p>
          <a:r>
            <a:rPr lang="es-ES" sz="2800" dirty="0" smtClean="0">
              <a:latin typeface="Calibri" panose="020F0502020204030204" pitchFamily="34" charset="0"/>
              <a:cs typeface="Calibri" panose="020F0502020204030204" pitchFamily="34" charset="0"/>
            </a:rPr>
            <a:t>93.263</a:t>
          </a:r>
        </a:p>
      </dgm:t>
    </dgm:pt>
    <dgm:pt modelId="{F41DBFD1-937C-42FF-908A-FA9F799D7492}" type="parTrans" cxnId="{5E61911C-85CD-4D9E-BD94-E6EA8A4F8F23}">
      <dgm:prSet/>
      <dgm:spPr/>
      <dgm:t>
        <a:bodyPr/>
        <a:lstStyle/>
        <a:p>
          <a:endParaRPr lang="es-ES" sz="2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2CF22C5-450B-482D-9575-FDA814B02D35}" type="sibTrans" cxnId="{5E61911C-85CD-4D9E-BD94-E6EA8A4F8F23}">
      <dgm:prSet/>
      <dgm:spPr/>
      <dgm:t>
        <a:bodyPr/>
        <a:lstStyle/>
        <a:p>
          <a:endParaRPr lang="es-ES" sz="2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6BDF6D4-2587-4BA7-A768-DB47324BAB29}" type="pres">
      <dgm:prSet presAssocID="{3A138B45-7C33-4520-A2E8-BA878125E028}" presName="Name0" presStyleCnt="0">
        <dgm:presLayoutVars>
          <dgm:dir/>
          <dgm:resizeHandles val="exact"/>
        </dgm:presLayoutVars>
      </dgm:prSet>
      <dgm:spPr/>
    </dgm:pt>
    <dgm:pt modelId="{0522926B-84BF-49A8-A0E3-8DA2C01762A8}" type="pres">
      <dgm:prSet presAssocID="{852A51F9-F1CD-4B77-B090-5D3EB08E6712}" presName="node" presStyleLbl="node1" presStyleIdx="0" presStyleCnt="1" custScaleX="82432" custLinFactNeighborX="1837" custLinFactNeighborY="5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E61911C-85CD-4D9E-BD94-E6EA8A4F8F23}" srcId="{3A138B45-7C33-4520-A2E8-BA878125E028}" destId="{852A51F9-F1CD-4B77-B090-5D3EB08E6712}" srcOrd="0" destOrd="0" parTransId="{F41DBFD1-937C-42FF-908A-FA9F799D7492}" sibTransId="{C2CF22C5-450B-482D-9575-FDA814B02D35}"/>
    <dgm:cxn modelId="{5A2F3692-4FED-4F46-9945-81BE4B2BDB7A}" type="presOf" srcId="{3A138B45-7C33-4520-A2E8-BA878125E028}" destId="{26BDF6D4-2587-4BA7-A768-DB47324BAB29}" srcOrd="0" destOrd="0" presId="urn:microsoft.com/office/officeart/2005/8/layout/process1"/>
    <dgm:cxn modelId="{014E620A-077F-4254-89DA-AC50B3FBCEA4}" type="presOf" srcId="{852A51F9-F1CD-4B77-B090-5D3EB08E6712}" destId="{0522926B-84BF-49A8-A0E3-8DA2C01762A8}" srcOrd="0" destOrd="0" presId="urn:microsoft.com/office/officeart/2005/8/layout/process1"/>
    <dgm:cxn modelId="{2466CFE0-EBB7-40C6-8A98-B09F5310FA2B}" type="presParOf" srcId="{26BDF6D4-2587-4BA7-A768-DB47324BAB29}" destId="{0522926B-84BF-49A8-A0E3-8DA2C01762A8}" srcOrd="0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2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A138B45-7C33-4520-A2E8-BA878125E028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852A51F9-F1CD-4B77-B090-5D3EB08E6712}">
      <dgm:prSet phldrT="[Texto]" custT="1"/>
      <dgm:spPr>
        <a:ln>
          <a:noFill/>
        </a:ln>
      </dgm:spPr>
      <dgm:t>
        <a:bodyPr/>
        <a:lstStyle/>
        <a:p>
          <a:r>
            <a:rPr lang="es-ES" sz="2800" b="1" dirty="0" smtClean="0">
              <a:latin typeface="Calibri" panose="020F0502020204030204" pitchFamily="34" charset="0"/>
              <a:cs typeface="Calibri" panose="020F0502020204030204" pitchFamily="34" charset="0"/>
            </a:rPr>
            <a:t>0,8%</a:t>
          </a:r>
          <a:r>
            <a:rPr lang="es-ES" sz="2800" dirty="0" smtClean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s-ES" sz="2400" dirty="0" smtClean="0">
              <a:latin typeface="Calibri" panose="020F0502020204030204" pitchFamily="34" charset="0"/>
              <a:cs typeface="Calibri" panose="020F0502020204030204" pitchFamily="34" charset="0"/>
            </a:rPr>
            <a:t>del total nacional</a:t>
          </a:r>
        </a:p>
      </dgm:t>
    </dgm:pt>
    <dgm:pt modelId="{F41DBFD1-937C-42FF-908A-FA9F799D7492}" type="parTrans" cxnId="{5E61911C-85CD-4D9E-BD94-E6EA8A4F8F23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2CF22C5-450B-482D-9575-FDA814B02D35}" type="sibTrans" cxnId="{5E61911C-85CD-4D9E-BD94-E6EA8A4F8F23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6BDF6D4-2587-4BA7-A768-DB47324BAB29}" type="pres">
      <dgm:prSet presAssocID="{3A138B45-7C33-4520-A2E8-BA878125E028}" presName="Name0" presStyleCnt="0">
        <dgm:presLayoutVars>
          <dgm:dir/>
          <dgm:resizeHandles val="exact"/>
        </dgm:presLayoutVars>
      </dgm:prSet>
      <dgm:spPr/>
    </dgm:pt>
    <dgm:pt modelId="{0522926B-84BF-49A8-A0E3-8DA2C01762A8}" type="pres">
      <dgm:prSet presAssocID="{852A51F9-F1CD-4B77-B090-5D3EB08E6712}" presName="node" presStyleLbl="node1" presStyleIdx="0" presStyleCnt="1" custScaleX="10019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E61911C-85CD-4D9E-BD94-E6EA8A4F8F23}" srcId="{3A138B45-7C33-4520-A2E8-BA878125E028}" destId="{852A51F9-F1CD-4B77-B090-5D3EB08E6712}" srcOrd="0" destOrd="0" parTransId="{F41DBFD1-937C-42FF-908A-FA9F799D7492}" sibTransId="{C2CF22C5-450B-482D-9575-FDA814B02D35}"/>
    <dgm:cxn modelId="{0E4EAB80-64B5-43FB-ADB2-BFD5F136B17A}" type="presOf" srcId="{852A51F9-F1CD-4B77-B090-5D3EB08E6712}" destId="{0522926B-84BF-49A8-A0E3-8DA2C01762A8}" srcOrd="0" destOrd="0" presId="urn:microsoft.com/office/officeart/2005/8/layout/process1"/>
    <dgm:cxn modelId="{E603E737-E5FD-43E5-83CE-48A3C1932705}" type="presOf" srcId="{3A138B45-7C33-4520-A2E8-BA878125E028}" destId="{26BDF6D4-2587-4BA7-A768-DB47324BAB29}" srcOrd="0" destOrd="0" presId="urn:microsoft.com/office/officeart/2005/8/layout/process1"/>
    <dgm:cxn modelId="{5536F312-4F10-450E-A48D-C8C027CE5B82}" type="presParOf" srcId="{26BDF6D4-2587-4BA7-A768-DB47324BAB29}" destId="{0522926B-84BF-49A8-A0E3-8DA2C01762A8}" srcOrd="0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3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138B45-7C33-4520-A2E8-BA878125E028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852A51F9-F1CD-4B77-B090-5D3EB08E6712}">
      <dgm:prSet phldrT="[Texto]" custT="1"/>
      <dgm:spPr>
        <a:ln>
          <a:noFill/>
        </a:ln>
      </dgm:spPr>
      <dgm:t>
        <a:bodyPr/>
        <a:lstStyle/>
        <a:p>
          <a:r>
            <a:rPr lang="es-ES" sz="1800" b="1" dirty="0" smtClean="0">
              <a:latin typeface="Calibri" panose="020F0502020204030204" pitchFamily="34" charset="0"/>
              <a:cs typeface="Calibri" panose="020F0502020204030204" pitchFamily="34" charset="0"/>
            </a:rPr>
            <a:t>0,2% </a:t>
          </a:r>
          <a:r>
            <a:rPr lang="es-ES" sz="1800" dirty="0" smtClean="0">
              <a:latin typeface="Calibri" panose="020F0502020204030204" pitchFamily="34" charset="0"/>
              <a:cs typeface="Calibri" panose="020F0502020204030204" pitchFamily="34" charset="0"/>
            </a:rPr>
            <a:t>del PIB total</a:t>
          </a:r>
          <a:endParaRPr lang="es-ES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41DBFD1-937C-42FF-908A-FA9F799D7492}" type="parTrans" cxnId="{5E61911C-85CD-4D9E-BD94-E6EA8A4F8F23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2CF22C5-450B-482D-9575-FDA814B02D35}" type="sibTrans" cxnId="{5E61911C-85CD-4D9E-BD94-E6EA8A4F8F23}">
      <dgm:prSet/>
      <dgm:spPr/>
      <dgm:t>
        <a:bodyPr/>
        <a:lstStyle/>
        <a:p>
          <a:endParaRPr lang="es-E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6BDF6D4-2587-4BA7-A768-DB47324BAB29}" type="pres">
      <dgm:prSet presAssocID="{3A138B45-7C33-4520-A2E8-BA878125E028}" presName="Name0" presStyleCnt="0">
        <dgm:presLayoutVars>
          <dgm:dir/>
          <dgm:resizeHandles val="exact"/>
        </dgm:presLayoutVars>
      </dgm:prSet>
      <dgm:spPr/>
    </dgm:pt>
    <dgm:pt modelId="{0522926B-84BF-49A8-A0E3-8DA2C01762A8}" type="pres">
      <dgm:prSet presAssocID="{852A51F9-F1CD-4B77-B090-5D3EB08E6712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E61911C-85CD-4D9E-BD94-E6EA8A4F8F23}" srcId="{3A138B45-7C33-4520-A2E8-BA878125E028}" destId="{852A51F9-F1CD-4B77-B090-5D3EB08E6712}" srcOrd="0" destOrd="0" parTransId="{F41DBFD1-937C-42FF-908A-FA9F799D7492}" sibTransId="{C2CF22C5-450B-482D-9575-FDA814B02D35}"/>
    <dgm:cxn modelId="{0935ED52-CEFF-42A1-A68B-B0910FCD9F4A}" type="presOf" srcId="{852A51F9-F1CD-4B77-B090-5D3EB08E6712}" destId="{0522926B-84BF-49A8-A0E3-8DA2C01762A8}" srcOrd="0" destOrd="0" presId="urn:microsoft.com/office/officeart/2005/8/layout/process1"/>
    <dgm:cxn modelId="{BD43B8F8-5595-4088-ADB1-71EB02E699D9}" type="presOf" srcId="{3A138B45-7C33-4520-A2E8-BA878125E028}" destId="{26BDF6D4-2587-4BA7-A768-DB47324BAB29}" srcOrd="0" destOrd="0" presId="urn:microsoft.com/office/officeart/2005/8/layout/process1"/>
    <dgm:cxn modelId="{DCAF794A-CDB0-4F55-940B-91E333486AD7}" type="presParOf" srcId="{26BDF6D4-2587-4BA7-A768-DB47324BAB29}" destId="{0522926B-84BF-49A8-A0E3-8DA2C01762A8}" srcOrd="0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CFFDAAC-A6C3-4519-87A1-A7C1BC665476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7B47CFD1-33EA-4920-9656-252D1E5C8B93}">
      <dgm:prSet phldrT="[Texto]" custT="1"/>
      <dgm:spPr>
        <a:ln w="3175">
          <a:noFill/>
        </a:ln>
      </dgm:spPr>
      <dgm:t>
        <a:bodyPr/>
        <a:lstStyle/>
        <a:p>
          <a:r>
            <a:rPr lang="es-ES" sz="2000" dirty="0" smtClean="0">
              <a:latin typeface="Calibri" panose="020F0502020204030204" pitchFamily="34" charset="0"/>
              <a:cs typeface="Calibri" panose="020F0502020204030204" pitchFamily="34" charset="0"/>
            </a:rPr>
            <a:t>USD 285 </a:t>
          </a:r>
          <a:r>
            <a:rPr lang="es-EC" sz="2000" dirty="0" smtClean="0"/>
            <a:t>millones</a:t>
          </a:r>
          <a:endParaRPr lang="es-ES" sz="20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FA63B03-6E74-4F63-A335-6DAB5F2A06A4}" type="parTrans" cxnId="{F3756456-7B00-474F-9E42-780E6340E864}">
      <dgm:prSet/>
      <dgm:spPr/>
      <dgm:t>
        <a:bodyPr/>
        <a:lstStyle/>
        <a:p>
          <a:endParaRPr lang="es-ES" sz="3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386C8A9-3C24-493C-A528-96C890220474}" type="sibTrans" cxnId="{F3756456-7B00-474F-9E42-780E6340E864}">
      <dgm:prSet/>
      <dgm:spPr/>
      <dgm:t>
        <a:bodyPr/>
        <a:lstStyle/>
        <a:p>
          <a:endParaRPr lang="es-ES" sz="3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739589B-1078-4FD7-B24F-108C396203B2}" type="pres">
      <dgm:prSet presAssocID="{7CFFDAAC-A6C3-4519-87A1-A7C1BC665476}" presName="Name0" presStyleCnt="0">
        <dgm:presLayoutVars>
          <dgm:dir/>
          <dgm:animLvl val="lvl"/>
          <dgm:resizeHandles val="exact"/>
        </dgm:presLayoutVars>
      </dgm:prSet>
      <dgm:spPr/>
    </dgm:pt>
    <dgm:pt modelId="{0400974C-6FF2-426E-93DD-951CF2D93F26}" type="pres">
      <dgm:prSet presAssocID="{7B47CFD1-33EA-4920-9656-252D1E5C8B93}" presName="parTxOnly" presStyleLbl="node1" presStyleIdx="0" presStyleCnt="1" custLinFactNeighborX="-13586" custLinFactNeighborY="353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A15F5B8-F572-44A2-9D5A-404F42BD5DAD}" type="presOf" srcId="{7B47CFD1-33EA-4920-9656-252D1E5C8B93}" destId="{0400974C-6FF2-426E-93DD-951CF2D93F26}" srcOrd="0" destOrd="0" presId="urn:microsoft.com/office/officeart/2005/8/layout/chevron1"/>
    <dgm:cxn modelId="{F3756456-7B00-474F-9E42-780E6340E864}" srcId="{7CFFDAAC-A6C3-4519-87A1-A7C1BC665476}" destId="{7B47CFD1-33EA-4920-9656-252D1E5C8B93}" srcOrd="0" destOrd="0" parTransId="{DFA63B03-6E74-4F63-A335-6DAB5F2A06A4}" sibTransId="{7386C8A9-3C24-493C-A528-96C890220474}"/>
    <dgm:cxn modelId="{5435B6BB-DEA8-407E-8969-89E021C7EC68}" type="presOf" srcId="{7CFFDAAC-A6C3-4519-87A1-A7C1BC665476}" destId="{D739589B-1078-4FD7-B24F-108C396203B2}" srcOrd="0" destOrd="0" presId="urn:microsoft.com/office/officeart/2005/8/layout/chevron1"/>
    <dgm:cxn modelId="{55B3B8A6-DB62-4C9B-9EF3-7232C7315F7F}" type="presParOf" srcId="{D739589B-1078-4FD7-B24F-108C396203B2}" destId="{0400974C-6FF2-426E-93DD-951CF2D93F26}" srcOrd="0" destOrd="0" presId="urn:microsoft.com/office/officeart/2005/8/layout/chevron1"/>
  </dgm:cxnLst>
  <dgm:bg/>
  <dgm:whole>
    <a:ln w="3175"/>
  </dgm:whole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A138B45-7C33-4520-A2E8-BA878125E028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852A51F9-F1CD-4B77-B090-5D3EB08E6712}">
      <dgm:prSet phldrT="[Texto]" custT="1"/>
      <dgm:spPr>
        <a:ln>
          <a:noFill/>
        </a:ln>
      </dgm:spPr>
      <dgm:t>
        <a:bodyPr/>
        <a:lstStyle/>
        <a:p>
          <a:r>
            <a:rPr lang="es-ES" sz="3000" b="0" dirty="0" smtClean="0">
              <a:latin typeface="Calibri" panose="020F0502020204030204" pitchFamily="34" charset="0"/>
              <a:cs typeface="Calibri" panose="020F0502020204030204" pitchFamily="34" charset="0"/>
            </a:rPr>
            <a:t>3.755</a:t>
          </a:r>
        </a:p>
      </dgm:t>
    </dgm:pt>
    <dgm:pt modelId="{F41DBFD1-937C-42FF-908A-FA9F799D7492}" type="parTrans" cxnId="{5E61911C-85CD-4D9E-BD94-E6EA8A4F8F23}">
      <dgm:prSet/>
      <dgm:spPr/>
      <dgm:t>
        <a:bodyPr/>
        <a:lstStyle/>
        <a:p>
          <a:endParaRPr lang="es-ES" sz="3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2CF22C5-450B-482D-9575-FDA814B02D35}" type="sibTrans" cxnId="{5E61911C-85CD-4D9E-BD94-E6EA8A4F8F23}">
      <dgm:prSet/>
      <dgm:spPr/>
      <dgm:t>
        <a:bodyPr/>
        <a:lstStyle/>
        <a:p>
          <a:endParaRPr lang="es-ES" sz="3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6BDF6D4-2587-4BA7-A768-DB47324BAB29}" type="pres">
      <dgm:prSet presAssocID="{3A138B45-7C33-4520-A2E8-BA878125E028}" presName="Name0" presStyleCnt="0">
        <dgm:presLayoutVars>
          <dgm:dir/>
          <dgm:resizeHandles val="exact"/>
        </dgm:presLayoutVars>
      </dgm:prSet>
      <dgm:spPr/>
    </dgm:pt>
    <dgm:pt modelId="{0522926B-84BF-49A8-A0E3-8DA2C01762A8}" type="pres">
      <dgm:prSet presAssocID="{852A51F9-F1CD-4B77-B090-5D3EB08E6712}" presName="node" presStyleLbl="node1" presStyleIdx="0" presStyleCnt="1" custLinFactNeighborX="-22633" custLinFactNeighborY="-266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E61911C-85CD-4D9E-BD94-E6EA8A4F8F23}" srcId="{3A138B45-7C33-4520-A2E8-BA878125E028}" destId="{852A51F9-F1CD-4B77-B090-5D3EB08E6712}" srcOrd="0" destOrd="0" parTransId="{F41DBFD1-937C-42FF-908A-FA9F799D7492}" sibTransId="{C2CF22C5-450B-482D-9575-FDA814B02D35}"/>
    <dgm:cxn modelId="{E1F5B9E1-1596-4CAC-9388-E3D140CDA11F}" type="presOf" srcId="{3A138B45-7C33-4520-A2E8-BA878125E028}" destId="{26BDF6D4-2587-4BA7-A768-DB47324BAB29}" srcOrd="0" destOrd="0" presId="urn:microsoft.com/office/officeart/2005/8/layout/process1"/>
    <dgm:cxn modelId="{D094E5D8-AC5E-4B33-9D01-D329F81695FE}" type="presOf" srcId="{852A51F9-F1CD-4B77-B090-5D3EB08E6712}" destId="{0522926B-84BF-49A8-A0E3-8DA2C01762A8}" srcOrd="0" destOrd="0" presId="urn:microsoft.com/office/officeart/2005/8/layout/process1"/>
    <dgm:cxn modelId="{74CD1F49-6F88-4A64-9F96-1D4CA2EBE288}" type="presParOf" srcId="{26BDF6D4-2587-4BA7-A768-DB47324BAB29}" destId="{0522926B-84BF-49A8-A0E3-8DA2C01762A8}" srcOrd="0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2926B-84BF-49A8-A0E3-8DA2C01762A8}">
      <dsp:nvSpPr>
        <dsp:cNvPr id="0" name=""/>
        <dsp:cNvSpPr/>
      </dsp:nvSpPr>
      <dsp:spPr>
        <a:xfrm>
          <a:off x="3028" y="0"/>
          <a:ext cx="3096330" cy="48626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8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1,2% </a:t>
          </a:r>
          <a:r>
            <a:rPr lang="es-EC" sz="24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del empleo nacional</a:t>
          </a:r>
        </a:p>
      </dsp:txBody>
      <dsp:txXfrm>
        <a:off x="17270" y="14242"/>
        <a:ext cx="3067846" cy="4577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2926B-84BF-49A8-A0E3-8DA2C01762A8}">
      <dsp:nvSpPr>
        <dsp:cNvPr id="0" name=""/>
        <dsp:cNvSpPr/>
      </dsp:nvSpPr>
      <dsp:spPr>
        <a:xfrm>
          <a:off x="246952" y="0"/>
          <a:ext cx="1575136" cy="4721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6.734</a:t>
          </a:r>
        </a:p>
      </dsp:txBody>
      <dsp:txXfrm>
        <a:off x="260780" y="13828"/>
        <a:ext cx="1547480" cy="4444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2926B-84BF-49A8-A0E3-8DA2C01762A8}">
      <dsp:nvSpPr>
        <dsp:cNvPr id="0" name=""/>
        <dsp:cNvSpPr/>
      </dsp:nvSpPr>
      <dsp:spPr>
        <a:xfrm>
          <a:off x="1405" y="0"/>
          <a:ext cx="1437496" cy="33742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16,1% </a:t>
          </a:r>
          <a:r>
            <a:rPr lang="es-ES" sz="18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del PIB provincial</a:t>
          </a:r>
        </a:p>
      </dsp:txBody>
      <dsp:txXfrm>
        <a:off x="11288" y="9883"/>
        <a:ext cx="1417730" cy="31765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2926B-84BF-49A8-A0E3-8DA2C01762A8}">
      <dsp:nvSpPr>
        <dsp:cNvPr id="0" name=""/>
        <dsp:cNvSpPr/>
      </dsp:nvSpPr>
      <dsp:spPr>
        <a:xfrm>
          <a:off x="1644" y="0"/>
          <a:ext cx="1681215" cy="58106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600" b="1" kern="1200" dirty="0" smtClean="0">
              <a:latin typeface="Calibri" panose="020F0502020204030204" pitchFamily="34" charset="0"/>
            </a:rPr>
            <a:t>0,3% </a:t>
          </a:r>
          <a:r>
            <a:rPr lang="es-EC" sz="1600" b="0" kern="1200" dirty="0" smtClean="0">
              <a:latin typeface="Calibri" panose="020F0502020204030204" pitchFamily="34" charset="0"/>
            </a:rPr>
            <a:t>del total nacional</a:t>
          </a:r>
          <a:endParaRPr lang="es-ES" sz="1600" b="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8663" y="17019"/>
        <a:ext cx="1647177" cy="54703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2926B-84BF-49A8-A0E3-8DA2C01762A8}">
      <dsp:nvSpPr>
        <dsp:cNvPr id="0" name=""/>
        <dsp:cNvSpPr/>
      </dsp:nvSpPr>
      <dsp:spPr>
        <a:xfrm>
          <a:off x="1365" y="0"/>
          <a:ext cx="1395801" cy="43715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14,8% </a:t>
          </a:r>
          <a:r>
            <a:rPr lang="es-ES" sz="16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del PIB provincial</a:t>
          </a:r>
        </a:p>
      </dsp:txBody>
      <dsp:txXfrm>
        <a:off x="14169" y="12804"/>
        <a:ext cx="1370193" cy="41155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2926B-84BF-49A8-A0E3-8DA2C01762A8}">
      <dsp:nvSpPr>
        <dsp:cNvPr id="0" name=""/>
        <dsp:cNvSpPr/>
      </dsp:nvSpPr>
      <dsp:spPr>
        <a:xfrm>
          <a:off x="1644" y="0"/>
          <a:ext cx="1681215" cy="48626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600" b="1" kern="1200" dirty="0" smtClean="0">
              <a:latin typeface="Calibri" panose="020F0502020204030204" pitchFamily="34" charset="0"/>
            </a:rPr>
            <a:t>0,3% </a:t>
          </a:r>
          <a:r>
            <a:rPr lang="es-EC" sz="1600" b="0" kern="1200" dirty="0" smtClean="0">
              <a:latin typeface="Calibri" panose="020F0502020204030204" pitchFamily="34" charset="0"/>
            </a:rPr>
            <a:t>de afiliados nacionales</a:t>
          </a:r>
        </a:p>
      </dsp:txBody>
      <dsp:txXfrm>
        <a:off x="15886" y="14242"/>
        <a:ext cx="1652731" cy="45777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2926B-84BF-49A8-A0E3-8DA2C01762A8}">
      <dsp:nvSpPr>
        <dsp:cNvPr id="0" name=""/>
        <dsp:cNvSpPr/>
      </dsp:nvSpPr>
      <dsp:spPr>
        <a:xfrm>
          <a:off x="1436" y="0"/>
          <a:ext cx="1469638" cy="5620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400" b="1" kern="1200" dirty="0" smtClean="0">
              <a:latin typeface="Calibri" panose="020F0502020204030204" pitchFamily="34" charset="0"/>
            </a:rPr>
            <a:t>14,8% </a:t>
          </a:r>
          <a:r>
            <a:rPr lang="es-EC" sz="1400" b="0" kern="1200" dirty="0" smtClean="0">
              <a:latin typeface="Calibri" panose="020F0502020204030204" pitchFamily="34" charset="0"/>
            </a:rPr>
            <a:t>de afiliados provinciales</a:t>
          </a:r>
        </a:p>
      </dsp:txBody>
      <dsp:txXfrm>
        <a:off x="17897" y="16461"/>
        <a:ext cx="1436716" cy="5291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2926B-84BF-49A8-A0E3-8DA2C01762A8}">
      <dsp:nvSpPr>
        <dsp:cNvPr id="0" name=""/>
        <dsp:cNvSpPr/>
      </dsp:nvSpPr>
      <dsp:spPr>
        <a:xfrm>
          <a:off x="3273" y="0"/>
          <a:ext cx="3347067" cy="33742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0,5% </a:t>
          </a:r>
          <a:r>
            <a:rPr lang="es-ES" sz="24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del PIB total</a:t>
          </a:r>
          <a:endParaRPr lang="es-ES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3156" y="9883"/>
        <a:ext cx="3327301" cy="3176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00974C-6FF2-426E-93DD-951CF2D93F26}">
      <dsp:nvSpPr>
        <dsp:cNvPr id="0" name=""/>
        <dsp:cNvSpPr/>
      </dsp:nvSpPr>
      <dsp:spPr>
        <a:xfrm>
          <a:off x="0" y="0"/>
          <a:ext cx="2734269" cy="75148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USD 479 </a:t>
          </a:r>
          <a:r>
            <a:rPr lang="es-EC" sz="2800" kern="1200" dirty="0" smtClean="0"/>
            <a:t>millones</a:t>
          </a:r>
          <a:endParaRPr lang="es-ES" sz="2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75745" y="0"/>
        <a:ext cx="1982780" cy="7514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2926B-84BF-49A8-A0E3-8DA2C01762A8}">
      <dsp:nvSpPr>
        <dsp:cNvPr id="0" name=""/>
        <dsp:cNvSpPr/>
      </dsp:nvSpPr>
      <dsp:spPr>
        <a:xfrm>
          <a:off x="0" y="0"/>
          <a:ext cx="1545564" cy="70642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7.093</a:t>
          </a:r>
          <a:endParaRPr lang="es-ES" sz="2800" kern="1200" dirty="0" smtClean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0690" y="20690"/>
        <a:ext cx="1504184" cy="6650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2926B-84BF-49A8-A0E3-8DA2C01762A8}">
      <dsp:nvSpPr>
        <dsp:cNvPr id="0" name=""/>
        <dsp:cNvSpPr/>
      </dsp:nvSpPr>
      <dsp:spPr>
        <a:xfrm>
          <a:off x="204818" y="0"/>
          <a:ext cx="1575136" cy="4721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93.263</a:t>
          </a:r>
        </a:p>
      </dsp:txBody>
      <dsp:txXfrm>
        <a:off x="218646" y="13828"/>
        <a:ext cx="1547480" cy="4444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2926B-84BF-49A8-A0E3-8DA2C01762A8}">
      <dsp:nvSpPr>
        <dsp:cNvPr id="0" name=""/>
        <dsp:cNvSpPr/>
      </dsp:nvSpPr>
      <dsp:spPr>
        <a:xfrm>
          <a:off x="3056" y="0"/>
          <a:ext cx="3127509" cy="6156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0,8%</a:t>
          </a:r>
          <a:r>
            <a:rPr lang="es-ES" sz="28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s-ES" sz="24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del total nacional</a:t>
          </a:r>
        </a:p>
      </dsp:txBody>
      <dsp:txXfrm>
        <a:off x="21087" y="18031"/>
        <a:ext cx="3091447" cy="5795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2926B-84BF-49A8-A0E3-8DA2C01762A8}">
      <dsp:nvSpPr>
        <dsp:cNvPr id="0" name=""/>
        <dsp:cNvSpPr/>
      </dsp:nvSpPr>
      <dsp:spPr>
        <a:xfrm>
          <a:off x="1644" y="0"/>
          <a:ext cx="1681215" cy="33742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0,2% </a:t>
          </a:r>
          <a:r>
            <a:rPr lang="es-ES" sz="18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del PIB total</a:t>
          </a:r>
          <a:endParaRPr lang="es-ES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1527" y="9883"/>
        <a:ext cx="1661449" cy="31765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00974C-6FF2-426E-93DD-951CF2D93F26}">
      <dsp:nvSpPr>
        <dsp:cNvPr id="0" name=""/>
        <dsp:cNvSpPr/>
      </dsp:nvSpPr>
      <dsp:spPr>
        <a:xfrm>
          <a:off x="0" y="0"/>
          <a:ext cx="2734269" cy="75148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USD 285 </a:t>
          </a:r>
          <a:r>
            <a:rPr lang="es-EC" sz="2000" kern="1200" dirty="0" smtClean="0"/>
            <a:t>millones</a:t>
          </a:r>
          <a:endParaRPr lang="es-ES" sz="20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75745" y="0"/>
        <a:ext cx="1982780" cy="75148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2926B-84BF-49A8-A0E3-8DA2C01762A8}">
      <dsp:nvSpPr>
        <dsp:cNvPr id="0" name=""/>
        <dsp:cNvSpPr/>
      </dsp:nvSpPr>
      <dsp:spPr>
        <a:xfrm>
          <a:off x="0" y="0"/>
          <a:ext cx="1545564" cy="70642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000" b="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3.755</a:t>
          </a:r>
        </a:p>
      </dsp:txBody>
      <dsp:txXfrm>
        <a:off x="20690" y="20690"/>
        <a:ext cx="1504184" cy="6650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0.82686</cdr:x>
      <cdr:y>0.91101</cdr:y>
    </cdr:from>
    <cdr:to>
      <cdr:x>0.84142</cdr:x>
      <cdr:y>0.93693</cdr:y>
    </cdr:to>
    <cdr:sp macro="" textlink="">
      <cdr:nvSpPr>
        <cdr:cNvPr id="2" name="Rectángulo 1"/>
        <cdr:cNvSpPr/>
      </cdr:nvSpPr>
      <cdr:spPr>
        <a:xfrm xmlns:a="http://schemas.openxmlformats.org/drawingml/2006/main">
          <a:off x="8061008" y="2315984"/>
          <a:ext cx="141946" cy="6589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t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endParaRPr lang="es-MX" sz="1100">
            <a:ln>
              <a:solidFill>
                <a:srgbClr val="C00000"/>
              </a:solidFill>
            </a:ln>
            <a:solidFill>
              <a:schemeClr val="bg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AC716-604F-48CB-A8AF-68358D672479}" type="datetimeFigureOut">
              <a:rPr lang="es-EC" smtClean="0"/>
              <a:pPr/>
              <a:t>29/08/2018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AD1E7-1C79-49C8-9FF4-6B1302E1DCC6}" type="slidenum">
              <a:rPr lang="es-EC" smtClean="0"/>
              <a:pPr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1659546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11200" y="1158875"/>
            <a:ext cx="5562600" cy="3128963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D1058F-DFAF-40BD-B202-ECD3978284C2}" type="slidenum">
              <a:rPr kumimoji="0" lang="es-EC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EC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Pag.</a:t>
            </a:r>
            <a:endParaRPr kumimoji="0" lang="es-EC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3711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11200" y="1158875"/>
            <a:ext cx="5562600" cy="3128963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63D1058F-DFAF-40BD-B202-ECD3978284C2}" type="slidenum">
              <a:rPr lang="es-EC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s-EC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C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Pag.</a:t>
            </a:r>
            <a:endParaRPr lang="es-EC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75841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848">
              <a:defRPr/>
            </a:pPr>
            <a:endParaRPr lang="es-MX" sz="1400" b="0" dirty="0">
              <a:solidFill>
                <a:prstClr val="black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4C7F900A-380D-4ECE-9155-317F436922DA}" type="slidenum">
              <a:rPr lang="en-US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679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848">
              <a:defRPr/>
            </a:pPr>
            <a:endParaRPr lang="es-MX" sz="1400" b="0" dirty="0">
              <a:solidFill>
                <a:prstClr val="black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4C7F900A-380D-4ECE-9155-317F436922DA}" type="slidenum">
              <a:rPr lang="en-US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8120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848">
              <a:defRPr/>
            </a:pPr>
            <a:endParaRPr lang="es-MX" sz="1400" b="0" dirty="0">
              <a:solidFill>
                <a:prstClr val="black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4C7F900A-380D-4ECE-9155-317F436922DA}" type="slidenum">
              <a:rPr lang="en-US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9578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27">
              <a:defRPr/>
            </a:pPr>
            <a:endParaRPr lang="es-MX" sz="1400" dirty="0">
              <a:solidFill>
                <a:prstClr val="black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4893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27">
              <a:defRPr/>
            </a:pPr>
            <a:endParaRPr lang="es-MX" sz="1400" dirty="0">
              <a:solidFill>
                <a:prstClr val="black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70161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27">
              <a:defRPr/>
            </a:pPr>
            <a:endParaRPr lang="es-MX" sz="1400" dirty="0">
              <a:solidFill>
                <a:prstClr val="black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3981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848">
              <a:defRPr/>
            </a:pPr>
            <a:endParaRPr lang="es-MX" sz="1400" b="0" dirty="0">
              <a:solidFill>
                <a:prstClr val="black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3737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848">
              <a:defRPr/>
            </a:pPr>
            <a:endParaRPr lang="es-MX" sz="1400" b="0" dirty="0">
              <a:solidFill>
                <a:prstClr val="black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4779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DFE80C-15CC-4008-995E-65BAA1EF9EB1}" type="slidenum">
              <a:rPr lang="es-EC" smtClean="0">
                <a:solidFill>
                  <a:prstClr val="black"/>
                </a:solidFill>
              </a:rPr>
              <a:pPr/>
              <a:t>8</a:t>
            </a:fld>
            <a:endParaRPr lang="es-EC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6617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dirty="0" smtClean="0"/>
              <a:t>El Ganado</a:t>
            </a:r>
            <a:r>
              <a:rPr lang="es-EC" baseline="0" dirty="0" smtClean="0"/>
              <a:t> Vacuno de la provincia de Bolívar representa el 4,1% a nivel nacional mientras que el porcino 3,5%</a:t>
            </a:r>
          </a:p>
          <a:p>
            <a:r>
              <a:rPr lang="es-EC" baseline="0" dirty="0" smtClean="0"/>
              <a:t>Las aves de campo de la provincia representan 2,8% a nivel nacional y las de plantel avícola el 0,6% sobre el nacional</a:t>
            </a:r>
          </a:p>
          <a:p>
            <a:r>
              <a:rPr lang="es-EC" baseline="0" dirty="0" smtClean="0"/>
              <a:t>La producción de leche de la provincia representa el 3,0% a nivel nacional</a:t>
            </a:r>
          </a:p>
          <a:p>
            <a:r>
              <a:rPr lang="es-EC" baseline="0" dirty="0" smtClean="0"/>
              <a:t>La producción de huevos de la provincia representa el 2,3% a nivel nacional</a:t>
            </a:r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DFE80C-15CC-4008-995E-65BAA1EF9EB1}" type="slidenum">
              <a:rPr lang="es-EC" smtClean="0">
                <a:solidFill>
                  <a:prstClr val="black"/>
                </a:solidFill>
              </a:rPr>
              <a:pPr/>
              <a:t>9</a:t>
            </a:fld>
            <a:endParaRPr lang="es-EC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54364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66554-A05B-41E7-A35A-B44556FA0AF8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4743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6F2A5-68E6-44B2-95BE-7B43E46FE475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6880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55847-822F-451D-A1ED-6C2F2100FD99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1713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7AEEE-CBB4-4222-B43A-78C77CB29B53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448196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E65B4-0B00-4738-B482-B47E5DB2C06C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26030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EA7A5-6BD2-40AC-A588-678D5D28C438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08297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A804-42F3-4133-9B8E-EA518647EB8C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41346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0F1C0-8740-4AE4-B400-26EA0D75B7DD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581990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B1E2-58AD-4A73-911D-58E3C366E0E6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282738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3EA56-23A2-4662-A42A-A3C968473507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4270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4E897-07D9-4DC7-A981-98DE7DCE18FA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821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5124-F593-40C9-BD2A-C7433093D957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23304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D49D-BBEA-4BB7-9591-0F27D126F14E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93312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7CC0C-214B-4FAC-A7E7-8FAE69B5F15C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561676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E9A3-7DCB-4B93-8259-59C1C6702C51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271613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3FD87-9B91-4C04-BCED-163E00819B60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508453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8D4A4-B172-4856-ABCB-B5B2088CC5EE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69704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AE7F-6094-4D0E-AB3B-8B4FC0ED6BAC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78322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05813-EE50-4E41-A12C-F81A2CF462B4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236571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87086-A2EB-4D94-AB6E-8A87F5585D1B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97821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2487A-AD9D-485B-B5DB-B23D655B86E6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65715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7622-015C-448B-8549-5F48D0071951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1146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2A03-468B-46DA-9AEB-E1C4E92DB21F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28995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6D9F-4D4E-4601-A375-A7B0B62D5A58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2020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F5AD9-AB1A-431D-AFF6-AE79AFAC65AA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424385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FCF4C-1CF6-42EB-92C8-4C935B73576A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616044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82CFA-4E06-4A71-8802-872A9532011B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73157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6DF86-AC41-4904-BDD1-8B7194B8B172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033521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F232-466A-4187-820F-A9F418B7CBDA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37027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7595-6BBF-49C7-BA94-0CF49923D63D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473070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61E9D-CA17-4361-ABE9-0BED25B2C0BC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240335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3061A-C439-473F-B625-4A4C73CACC52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890818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258FB-749A-4498-B45D-7F35F447BBCD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5965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AB8D-F14C-45C0-9672-3B3C61673AE3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21896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1E96-568F-4698-9D20-30CDE1AEC595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367371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D0475-AF0C-408F-A116-ECC3EC10B41B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86322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01893-0793-4329-96DB-968BD9A458D2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46867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8165-9D0B-434A-86BB-28BA612DD506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74712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EB829-0E7E-4CF4-B946-218C62D1DA11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413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EADC-C824-46B4-84E6-4C676F3F1349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8632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B9157-497E-43F3-BE78-72B7A2B7EAF5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0817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66508-70F7-4BCD-84FB-51306303C609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34248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B7EC-76B0-4F21-AACA-ED0E10231B87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441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473EC-4B1D-4997-AC62-8DD510CC2FD2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06633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5541CE8-8855-4994-8BB7-219D7B1D0EA9}" type="datetime1">
              <a:rPr lang="es-EC" smtClean="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29/08/2018</a:t>
            </a:fld>
            <a:endParaRPr lang="en-US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E871F5D-6A98-4F4E-A64E-97222555014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8154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32EE5F55-F89C-4AA3-8C57-3116C1994C12}" type="datetime1">
              <a:rPr lang="es-EC" smtClean="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29/08/2018</a:t>
            </a:fld>
            <a:endParaRPr lang="en-US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E871F5D-6A98-4F4E-A64E-97222555014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120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A180969-0DF1-4A65-AC9D-23AFFEBE0AFE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29/08/2018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E871F5D-6A98-4F4E-A64E-9722255501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5135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E871F5D-6A98-4F4E-A64E-9722255501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50360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diagramData" Target="../diagrams/data9.xml"/><Relationship Id="rId18" Type="http://schemas.openxmlformats.org/officeDocument/2006/relationships/image" Target="../media/image12.png"/><Relationship Id="rId26" Type="http://schemas.openxmlformats.org/officeDocument/2006/relationships/diagramLayout" Target="../diagrams/layout11.xml"/><Relationship Id="rId39" Type="http://schemas.openxmlformats.org/officeDocument/2006/relationships/diagramQuickStyle" Target="../diagrams/quickStyle14.xml"/><Relationship Id="rId21" Type="http://schemas.openxmlformats.org/officeDocument/2006/relationships/diagramQuickStyle" Target="../diagrams/quickStyle10.xml"/><Relationship Id="rId34" Type="http://schemas.openxmlformats.org/officeDocument/2006/relationships/diagramLayout" Target="../diagrams/layout13.xml"/><Relationship Id="rId42" Type="http://schemas.openxmlformats.org/officeDocument/2006/relationships/diagramLayout" Target="../diagrams/layout15.xml"/><Relationship Id="rId47" Type="http://schemas.microsoft.com/office/2007/relationships/diagramDrawing" Target="../diagrams/drawing10.xml"/><Relationship Id="rId55" Type="http://schemas.microsoft.com/office/2007/relationships/diagramDrawing" Target="../diagrams/drawing8.xml"/><Relationship Id="rId7" Type="http://schemas.openxmlformats.org/officeDocument/2006/relationships/diagramColors" Target="../diagrams/colors7.xml"/><Relationship Id="rId12" Type="http://schemas.openxmlformats.org/officeDocument/2006/relationships/diagramColors" Target="../diagrams/colors8.xml"/><Relationship Id="rId17" Type="http://schemas.openxmlformats.org/officeDocument/2006/relationships/image" Target="../media/image11.png"/><Relationship Id="rId25" Type="http://schemas.openxmlformats.org/officeDocument/2006/relationships/diagramData" Target="../diagrams/data11.xml"/><Relationship Id="rId33" Type="http://schemas.openxmlformats.org/officeDocument/2006/relationships/diagramData" Target="../diagrams/data13.xml"/><Relationship Id="rId38" Type="http://schemas.openxmlformats.org/officeDocument/2006/relationships/diagramLayout" Target="../diagrams/layout14.xml"/><Relationship Id="rId46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6" Type="http://schemas.openxmlformats.org/officeDocument/2006/relationships/diagramColors" Target="../diagrams/colors9.xml"/><Relationship Id="rId20" Type="http://schemas.openxmlformats.org/officeDocument/2006/relationships/diagramLayout" Target="../diagrams/layout10.xml"/><Relationship Id="rId29" Type="http://schemas.openxmlformats.org/officeDocument/2006/relationships/diagramData" Target="../diagrams/data12.xml"/><Relationship Id="rId41" Type="http://schemas.openxmlformats.org/officeDocument/2006/relationships/diagramData" Target="../diagrams/data15.xml"/><Relationship Id="rId54" Type="http://schemas.microsoft.com/office/2007/relationships/diagramDrawing" Target="../diagrams/drawing9.xml"/><Relationship Id="rId1" Type="http://schemas.openxmlformats.org/officeDocument/2006/relationships/slideLayout" Target="../slideLayouts/slideLayout39.xml"/><Relationship Id="rId6" Type="http://schemas.openxmlformats.org/officeDocument/2006/relationships/diagramQuickStyle" Target="../diagrams/quickStyle7.xml"/><Relationship Id="rId11" Type="http://schemas.openxmlformats.org/officeDocument/2006/relationships/diagramQuickStyle" Target="../diagrams/quickStyle8.xml"/><Relationship Id="rId24" Type="http://schemas.openxmlformats.org/officeDocument/2006/relationships/image" Target="../media/image14.png"/><Relationship Id="rId32" Type="http://schemas.openxmlformats.org/officeDocument/2006/relationships/diagramColors" Target="../diagrams/colors12.xml"/><Relationship Id="rId37" Type="http://schemas.openxmlformats.org/officeDocument/2006/relationships/diagramData" Target="../diagrams/data14.xml"/><Relationship Id="rId40" Type="http://schemas.openxmlformats.org/officeDocument/2006/relationships/diagramColors" Target="../diagrams/colors14.xml"/><Relationship Id="rId45" Type="http://schemas.openxmlformats.org/officeDocument/2006/relationships/image" Target="../media/image15.png"/><Relationship Id="rId53" Type="http://schemas.microsoft.com/office/2007/relationships/diagramDrawing" Target="../diagrams/drawing15.xml"/><Relationship Id="rId58" Type="http://schemas.microsoft.com/office/2007/relationships/diagramDrawing" Target="../diagrams/drawing7.xml"/><Relationship Id="rId5" Type="http://schemas.openxmlformats.org/officeDocument/2006/relationships/diagramLayout" Target="../diagrams/layout7.xml"/><Relationship Id="rId15" Type="http://schemas.openxmlformats.org/officeDocument/2006/relationships/diagramQuickStyle" Target="../diagrams/quickStyle9.xml"/><Relationship Id="rId23" Type="http://schemas.openxmlformats.org/officeDocument/2006/relationships/image" Target="../media/image13.png"/><Relationship Id="rId28" Type="http://schemas.openxmlformats.org/officeDocument/2006/relationships/diagramColors" Target="../diagrams/colors11.xml"/><Relationship Id="rId36" Type="http://schemas.openxmlformats.org/officeDocument/2006/relationships/diagramColors" Target="../diagrams/colors13.xml"/><Relationship Id="rId49" Type="http://schemas.microsoft.com/office/2007/relationships/diagramDrawing" Target="../diagrams/drawing12.xml"/><Relationship Id="rId57" Type="http://schemas.microsoft.com/office/2007/relationships/diagramDrawing" Target="../diagrams/drawing14.xml"/><Relationship Id="rId10" Type="http://schemas.openxmlformats.org/officeDocument/2006/relationships/diagramLayout" Target="../diagrams/layout8.xml"/><Relationship Id="rId19" Type="http://schemas.openxmlformats.org/officeDocument/2006/relationships/diagramData" Target="../diagrams/data10.xml"/><Relationship Id="rId31" Type="http://schemas.openxmlformats.org/officeDocument/2006/relationships/diagramQuickStyle" Target="../diagrams/quickStyle12.xml"/><Relationship Id="rId44" Type="http://schemas.openxmlformats.org/officeDocument/2006/relationships/diagramColors" Target="../diagrams/colors15.xml"/><Relationship Id="rId4" Type="http://schemas.openxmlformats.org/officeDocument/2006/relationships/diagramData" Target="../diagrams/data7.xml"/><Relationship Id="rId9" Type="http://schemas.openxmlformats.org/officeDocument/2006/relationships/diagramData" Target="../diagrams/data8.xml"/><Relationship Id="rId14" Type="http://schemas.openxmlformats.org/officeDocument/2006/relationships/diagramLayout" Target="../diagrams/layout9.xml"/><Relationship Id="rId22" Type="http://schemas.openxmlformats.org/officeDocument/2006/relationships/diagramColors" Target="../diagrams/colors10.xml"/><Relationship Id="rId27" Type="http://schemas.openxmlformats.org/officeDocument/2006/relationships/diagramQuickStyle" Target="../diagrams/quickStyle11.xml"/><Relationship Id="rId30" Type="http://schemas.openxmlformats.org/officeDocument/2006/relationships/diagramLayout" Target="../diagrams/layout12.xml"/><Relationship Id="rId35" Type="http://schemas.openxmlformats.org/officeDocument/2006/relationships/diagramQuickStyle" Target="../diagrams/quickStyle13.xml"/><Relationship Id="rId43" Type="http://schemas.openxmlformats.org/officeDocument/2006/relationships/diagramQuickStyle" Target="../diagrams/quickStyle15.xml"/><Relationship Id="rId48" Type="http://schemas.microsoft.com/office/2007/relationships/diagramDrawing" Target="../diagrams/drawing11.xml"/><Relationship Id="rId56" Type="http://schemas.microsoft.com/office/2007/relationships/diagramDrawing" Target="../diagrams/drawing13.xml"/><Relationship Id="rId8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hart" Target="../charts/chart1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Relationship Id="rId6" Type="http://schemas.openxmlformats.org/officeDocument/2006/relationships/chart" Target="../charts/chart14.xml"/><Relationship Id="rId5" Type="http://schemas.openxmlformats.org/officeDocument/2006/relationships/chart" Target="../charts/chart13.xml"/><Relationship Id="rId4" Type="http://schemas.openxmlformats.org/officeDocument/2006/relationships/hyperlink" Target="mailto:egarcia@mipro.gob.ec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Layout" Target="../diagrams/layout3.xml"/><Relationship Id="rId18" Type="http://schemas.openxmlformats.org/officeDocument/2006/relationships/diagramQuickStyle" Target="../diagrams/quickStyle4.xml"/><Relationship Id="rId26" Type="http://schemas.openxmlformats.org/officeDocument/2006/relationships/diagramQuickStyle" Target="../diagrams/quickStyle6.xml"/><Relationship Id="rId3" Type="http://schemas.openxmlformats.org/officeDocument/2006/relationships/diagramData" Target="../diagrams/data1.xml"/><Relationship Id="rId21" Type="http://schemas.openxmlformats.org/officeDocument/2006/relationships/diagramLayout" Target="../diagrams/layout5.xml"/><Relationship Id="rId34" Type="http://schemas.microsoft.com/office/2007/relationships/diagramDrawing" Target="../diagrams/drawing4.xml"/><Relationship Id="rId7" Type="http://schemas.openxmlformats.org/officeDocument/2006/relationships/image" Target="../media/image2.png"/><Relationship Id="rId12" Type="http://schemas.openxmlformats.org/officeDocument/2006/relationships/diagramData" Target="../diagrams/data3.xml"/><Relationship Id="rId17" Type="http://schemas.openxmlformats.org/officeDocument/2006/relationships/diagramLayout" Target="../diagrams/layout4.xml"/><Relationship Id="rId25" Type="http://schemas.openxmlformats.org/officeDocument/2006/relationships/diagramLayout" Target="../diagrams/layout6.xml"/><Relationship Id="rId33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6" Type="http://schemas.openxmlformats.org/officeDocument/2006/relationships/diagramData" Target="../diagrams/data4.xml"/><Relationship Id="rId20" Type="http://schemas.openxmlformats.org/officeDocument/2006/relationships/diagramData" Target="../diagrams/data5.xml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Data" Target="../diagrams/data6.xml"/><Relationship Id="rId32" Type="http://schemas.microsoft.com/office/2007/relationships/diagramDrawing" Target="../diagrams/drawing1.xml"/><Relationship Id="rId5" Type="http://schemas.openxmlformats.org/officeDocument/2006/relationships/diagramQuickStyle" Target="../diagrams/quickStyle1.xml"/><Relationship Id="rId15" Type="http://schemas.openxmlformats.org/officeDocument/2006/relationships/diagramColors" Target="../diagrams/colors3.xml"/><Relationship Id="rId23" Type="http://schemas.openxmlformats.org/officeDocument/2006/relationships/diagramColors" Target="../diagrams/colors5.xml"/><Relationship Id="rId28" Type="http://schemas.openxmlformats.org/officeDocument/2006/relationships/image" Target="../media/image3.png"/><Relationship Id="rId10" Type="http://schemas.openxmlformats.org/officeDocument/2006/relationships/diagramQuickStyle" Target="../diagrams/quickStyle2.xml"/><Relationship Id="rId19" Type="http://schemas.openxmlformats.org/officeDocument/2006/relationships/diagramColors" Target="../diagrams/colors4.xml"/><Relationship Id="rId31" Type="http://schemas.microsoft.com/office/2007/relationships/diagramDrawing" Target="../diagrams/drawing3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QuickStyle" Target="../diagrams/quickStyle3.xml"/><Relationship Id="rId22" Type="http://schemas.openxmlformats.org/officeDocument/2006/relationships/diagramQuickStyle" Target="../diagrams/quickStyle5.xml"/><Relationship Id="rId27" Type="http://schemas.openxmlformats.org/officeDocument/2006/relationships/diagramColors" Target="../diagrams/colors6.xml"/><Relationship Id="rId30" Type="http://schemas.microsoft.com/office/2007/relationships/diagramDrawing" Target="../diagrams/drawing2.xml"/><Relationship Id="rId35" Type="http://schemas.microsoft.com/office/2007/relationships/diagramDrawing" Target="../diagrams/drawing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0" y="2886086"/>
            <a:ext cx="12192000" cy="1892652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/>
          <a:p>
            <a:r>
              <a:rPr lang="es-ES" altLang="en-US" sz="4800" b="1" dirty="0" smtClean="0"/>
              <a:t>Caracterización Provincia Morona Santiago</a:t>
            </a:r>
            <a:endParaRPr lang="es-EC" sz="4800" b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18868" y="356218"/>
            <a:ext cx="4354264" cy="1723045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10711175" y="6286629"/>
            <a:ext cx="131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en-US" b="1" dirty="0" smtClean="0"/>
              <a:t>2018/08/22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xmlns="" val="415666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0" y="2482674"/>
            <a:ext cx="12192000" cy="1892652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/>
          <a:p>
            <a:r>
              <a:rPr lang="es-ES" altLang="en-US" sz="4800" b="1" dirty="0"/>
              <a:t>Cifras </a:t>
            </a:r>
            <a:r>
              <a:rPr lang="es-ES" altLang="en-US" sz="4800" b="1" dirty="0" smtClean="0"/>
              <a:t>Cantón Morona</a:t>
            </a:r>
            <a:br>
              <a:rPr lang="es-ES" altLang="en-US" sz="4800" b="1" dirty="0" smtClean="0"/>
            </a:br>
            <a:r>
              <a:rPr lang="es-ES" altLang="en-US" sz="4800" b="1" dirty="0" smtClean="0"/>
              <a:t>Macas (</a:t>
            </a:r>
            <a:r>
              <a:rPr lang="es-ES" altLang="en-US" sz="4800" b="1" dirty="0"/>
              <a:t>Cabecera </a:t>
            </a:r>
            <a:r>
              <a:rPr lang="es-ES" altLang="en-US" sz="4800" b="1" dirty="0" smtClean="0"/>
              <a:t>Cantonal)</a:t>
            </a:r>
            <a:endParaRPr lang="es-EC" sz="4800" b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07007" y="237819"/>
            <a:ext cx="2084056" cy="82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3603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197115"/>
            <a:ext cx="2085013" cy="82303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45849" y="3085602"/>
            <a:ext cx="5855310" cy="166171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1600" dirty="0">
              <a:solidFill>
                <a:prstClr val="white"/>
              </a:solidFill>
              <a:cs typeface="Calibri" panose="020F050202020403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084019" y="3521852"/>
            <a:ext cx="1865483" cy="89255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C" sz="2800" b="1" dirty="0">
                <a:solidFill>
                  <a:srgbClr val="002060"/>
                </a:solidFill>
                <a:cs typeface="Calibri" panose="020F0502020204030204" pitchFamily="34" charset="0"/>
              </a:rPr>
              <a:t>VAB 2017* </a:t>
            </a:r>
          </a:p>
          <a:p>
            <a:pPr algn="ctr"/>
            <a:r>
              <a:rPr lang="es-EC" sz="2400" dirty="0">
                <a:solidFill>
                  <a:srgbClr val="002060"/>
                </a:solidFill>
                <a:cs typeface="Calibri" panose="020F0502020204030204" pitchFamily="34" charset="0"/>
              </a:rPr>
              <a:t>(BCE)</a:t>
            </a:r>
          </a:p>
        </p:txBody>
      </p:sp>
      <p:graphicFrame>
        <p:nvGraphicFramePr>
          <p:cNvPr id="8" name="Diagrama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19204108"/>
              </p:ext>
            </p:extLst>
          </p:nvPr>
        </p:nvGraphicFramePr>
        <p:xfrm>
          <a:off x="2733928" y="4280012"/>
          <a:ext cx="1684504" cy="337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Imagen 8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7918" y="3429582"/>
            <a:ext cx="944142" cy="984822"/>
          </a:xfrm>
          <a:prstGeom prst="rect">
            <a:avLst/>
          </a:prstGeom>
        </p:spPr>
      </p:pic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xmlns="" val="4141241575"/>
              </p:ext>
            </p:extLst>
          </p:nvPr>
        </p:nvGraphicFramePr>
        <p:xfrm>
          <a:off x="2951050" y="3109299"/>
          <a:ext cx="2736942" cy="751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2834285" y="3753272"/>
            <a:ext cx="1503197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C" sz="2000" dirty="0">
                <a:solidFill>
                  <a:prstClr val="black"/>
                </a:solidFill>
                <a:cs typeface="Calibri" panose="020F0502020204030204" pitchFamily="34" charset="0"/>
              </a:rPr>
              <a:t>Representa: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117369" y="4830682"/>
            <a:ext cx="5842252" cy="165369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1600">
              <a:solidFill>
                <a:prstClr val="white"/>
              </a:solidFill>
              <a:cs typeface="Calibri" panose="020F0502020204030204" pitchFamily="34" charset="0"/>
            </a:endParaRPr>
          </a:p>
        </p:txBody>
      </p:sp>
      <p:graphicFrame>
        <p:nvGraphicFramePr>
          <p:cNvPr id="16" name="Diagrama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88159787"/>
              </p:ext>
            </p:extLst>
          </p:nvPr>
        </p:nvGraphicFramePr>
        <p:xfrm>
          <a:off x="4052423" y="4878422"/>
          <a:ext cx="1547075" cy="706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531486" y="5058251"/>
            <a:ext cx="3183077" cy="10156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C" sz="2000" b="1" dirty="0">
                <a:solidFill>
                  <a:srgbClr val="002060"/>
                </a:solidFill>
                <a:cs typeface="Calibri" panose="020F0502020204030204" pitchFamily="34" charset="0"/>
              </a:rPr>
              <a:t>Establecimientos económicos 2017*</a:t>
            </a:r>
          </a:p>
          <a:p>
            <a:pPr algn="ctr"/>
            <a:r>
              <a:rPr lang="es-EC" sz="2000" dirty="0">
                <a:solidFill>
                  <a:srgbClr val="002060"/>
                </a:solidFill>
                <a:cs typeface="Calibri" panose="020F0502020204030204" pitchFamily="34" charset="0"/>
              </a:rPr>
              <a:t>(SRI-INEC)</a:t>
            </a: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17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3569" y="5095556"/>
            <a:ext cx="1087533" cy="1113974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6242119" y="1416885"/>
            <a:ext cx="5824638" cy="171288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1600">
              <a:solidFill>
                <a:prstClr val="white"/>
              </a:solidFill>
              <a:cs typeface="Calibri" panose="020F050202020403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6400409" y="1942894"/>
            <a:ext cx="3002395" cy="70788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s-EC"/>
            </a:defPPr>
            <a:lvl1pPr algn="ctr">
              <a:defRPr sz="2400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C" sz="2000" dirty="0" smtClean="0"/>
              <a:t>Afiliados 2017*</a:t>
            </a:r>
            <a:endParaRPr lang="es-EC" sz="2000" dirty="0"/>
          </a:p>
          <a:p>
            <a:r>
              <a:rPr lang="es-EC" sz="2000" b="0" dirty="0"/>
              <a:t>(IESS)</a:t>
            </a: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18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82615" y="1843138"/>
            <a:ext cx="1125378" cy="833614"/>
          </a:xfrm>
          <a:prstGeom prst="rect">
            <a:avLst/>
          </a:prstGeom>
        </p:spPr>
      </p:pic>
      <p:graphicFrame>
        <p:nvGraphicFramePr>
          <p:cNvPr id="23" name="Diagrama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20913221"/>
              </p:ext>
            </p:extLst>
          </p:nvPr>
        </p:nvGraphicFramePr>
        <p:xfrm>
          <a:off x="9305057" y="1557040"/>
          <a:ext cx="1914569" cy="472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27" name="Rectángulo 26"/>
          <p:cNvSpPr/>
          <p:nvPr/>
        </p:nvSpPr>
        <p:spPr>
          <a:xfrm>
            <a:off x="6263389" y="3229530"/>
            <a:ext cx="5803368" cy="16836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1600">
              <a:solidFill>
                <a:prstClr val="white"/>
              </a:solidFill>
              <a:cs typeface="Calibri" panose="020F0502020204030204" pitchFamily="34" charset="0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6869737" y="3679720"/>
            <a:ext cx="2403533" cy="70788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s-EC"/>
            </a:defPPr>
            <a:lvl1pPr algn="ctr">
              <a:defRPr sz="2600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C" sz="2000" dirty="0"/>
              <a:t>Ventas Totales</a:t>
            </a:r>
          </a:p>
          <a:p>
            <a:r>
              <a:rPr lang="es-EC" sz="2000" dirty="0" smtClean="0"/>
              <a:t>2017* </a:t>
            </a:r>
            <a:r>
              <a:rPr lang="es-EC" sz="2000" b="0" dirty="0" smtClean="0"/>
              <a:t>(</a:t>
            </a:r>
            <a:r>
              <a:rPr lang="es-EC" sz="2000" b="0" dirty="0"/>
              <a:t>SRI)</a:t>
            </a:r>
          </a:p>
        </p:txBody>
      </p:sp>
      <p:grpSp>
        <p:nvGrpSpPr>
          <p:cNvPr id="30" name="Grupo 29"/>
          <p:cNvGrpSpPr/>
          <p:nvPr/>
        </p:nvGrpSpPr>
        <p:grpSpPr>
          <a:xfrm>
            <a:off x="6272565" y="3732813"/>
            <a:ext cx="1160831" cy="793026"/>
            <a:chOff x="9546597" y="2469761"/>
            <a:chExt cx="1152000" cy="734117"/>
          </a:xfrm>
        </p:grpSpPr>
        <p:sp>
          <p:nvSpPr>
            <p:cNvPr id="31" name="Cheurón 30"/>
            <p:cNvSpPr/>
            <p:nvPr/>
          </p:nvSpPr>
          <p:spPr>
            <a:xfrm>
              <a:off x="9549221" y="2963878"/>
              <a:ext cx="1056117" cy="240000"/>
            </a:xfrm>
            <a:prstGeom prst="chevron">
              <a:avLst/>
            </a:prstGeom>
            <a:solidFill>
              <a:srgbClr val="BCCF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 sz="2400">
                <a:solidFill>
                  <a:prstClr val="black"/>
                </a:solidFill>
                <a:cs typeface="Calibri" panose="020F0502020204030204" pitchFamily="34" charset="0"/>
              </a:endParaRPr>
            </a:p>
          </p:txBody>
        </p:sp>
        <p:pic>
          <p:nvPicPr>
            <p:cNvPr id="32" name="Imagen 31"/>
            <p:cNvPicPr>
              <a:picLocks noChangeAspect="1"/>
            </p:cNvPicPr>
            <p:nvPr/>
          </p:nvPicPr>
          <p:blipFill rotWithShape="1">
            <a:blip r:embed="rId2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24992" b="25003"/>
            <a:stretch/>
          </p:blipFill>
          <p:spPr>
            <a:xfrm>
              <a:off x="9546597" y="2469761"/>
              <a:ext cx="1152000" cy="576064"/>
            </a:xfrm>
            <a:prstGeom prst="rect">
              <a:avLst/>
            </a:prstGeom>
          </p:spPr>
        </p:pic>
      </p:grpSp>
      <p:sp>
        <p:nvSpPr>
          <p:cNvPr id="33" name="CuadroTexto 32"/>
          <p:cNvSpPr txBox="1"/>
          <p:nvPr/>
        </p:nvSpPr>
        <p:spPr>
          <a:xfrm>
            <a:off x="9068173" y="3398563"/>
            <a:ext cx="3083135" cy="49244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C" sz="2600" dirty="0">
                <a:solidFill>
                  <a:prstClr val="black"/>
                </a:solidFill>
                <a:cs typeface="Calibri" panose="020F0502020204030204" pitchFamily="34" charset="0"/>
              </a:rPr>
              <a:t>USD </a:t>
            </a:r>
            <a:r>
              <a:rPr lang="es-EC" sz="2600" dirty="0" smtClean="0">
                <a:solidFill>
                  <a:prstClr val="black"/>
                </a:solidFill>
                <a:cs typeface="Calibri" panose="020F0502020204030204" pitchFamily="34" charset="0"/>
              </a:rPr>
              <a:t>88 </a:t>
            </a:r>
            <a:r>
              <a:rPr lang="es-EC" sz="2600" dirty="0">
                <a:solidFill>
                  <a:prstClr val="black"/>
                </a:solidFill>
                <a:cs typeface="Calibri" panose="020F0502020204030204" pitchFamily="34" charset="0"/>
              </a:rPr>
              <a:t>millones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8617533" y="4269715"/>
            <a:ext cx="2077961" cy="5847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600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0,1 </a:t>
            </a:r>
            <a:r>
              <a:rPr lang="es-ES" sz="1600" b="1" dirty="0">
                <a:solidFill>
                  <a:prstClr val="black"/>
                </a:solidFill>
                <a:cs typeface="Calibri" panose="020F0502020204030204" pitchFamily="34" charset="0"/>
              </a:rPr>
              <a:t>% </a:t>
            </a:r>
            <a:r>
              <a:rPr lang="es-ES" sz="1600" dirty="0">
                <a:solidFill>
                  <a:prstClr val="black"/>
                </a:solidFill>
                <a:cs typeface="Calibri" panose="020F0502020204030204" pitchFamily="34" charset="0"/>
              </a:rPr>
              <a:t>de ventas nacionales</a:t>
            </a:r>
            <a:endParaRPr lang="es-ES" sz="1600" dirty="0">
              <a:solidFill>
                <a:prstClr val="black"/>
              </a:solidFill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6242119" y="4985230"/>
            <a:ext cx="5824638" cy="162033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1600">
              <a:solidFill>
                <a:prstClr val="white"/>
              </a:solidFill>
              <a:cs typeface="Calibri" panose="020F0502020204030204" pitchFamily="34" charset="0"/>
            </a:endParaRPr>
          </a:p>
        </p:txBody>
      </p:sp>
      <p:grpSp>
        <p:nvGrpSpPr>
          <p:cNvPr id="44" name="Grupo 43"/>
          <p:cNvGrpSpPr/>
          <p:nvPr/>
        </p:nvGrpSpPr>
        <p:grpSpPr>
          <a:xfrm>
            <a:off x="6242119" y="5381969"/>
            <a:ext cx="1016734" cy="918697"/>
            <a:chOff x="7046333" y="2606303"/>
            <a:chExt cx="909845" cy="835264"/>
          </a:xfrm>
        </p:grpSpPr>
        <p:sp>
          <p:nvSpPr>
            <p:cNvPr id="45" name="Cheurón 44"/>
            <p:cNvSpPr/>
            <p:nvPr/>
          </p:nvSpPr>
          <p:spPr>
            <a:xfrm>
              <a:off x="7065367" y="3220437"/>
              <a:ext cx="792088" cy="180000"/>
            </a:xfrm>
            <a:prstGeom prst="chevron">
              <a:avLst/>
            </a:prstGeom>
            <a:solidFill>
              <a:srgbClr val="BCCF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 sz="2400">
                <a:solidFill>
                  <a:prstClr val="black"/>
                </a:solidFill>
                <a:cs typeface="Calibri" panose="020F0502020204030204" pitchFamily="34" charset="0"/>
              </a:endParaRPr>
            </a:p>
          </p:txBody>
        </p:sp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24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046333" y="2606303"/>
              <a:ext cx="909845" cy="835264"/>
            </a:xfrm>
            <a:prstGeom prst="rect">
              <a:avLst/>
            </a:prstGeom>
          </p:spPr>
        </p:pic>
      </p:grpSp>
      <p:sp>
        <p:nvSpPr>
          <p:cNvPr id="47" name="CuadroTexto 46"/>
          <p:cNvSpPr txBox="1"/>
          <p:nvPr/>
        </p:nvSpPr>
        <p:spPr>
          <a:xfrm>
            <a:off x="6837215" y="5268326"/>
            <a:ext cx="2307852" cy="126188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s-EC"/>
            </a:defPPr>
            <a:lvl1pPr algn="ctr" defTabSz="685800">
              <a:defRPr sz="2600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C" sz="2000" dirty="0"/>
              <a:t>Volumen de</a:t>
            </a:r>
          </a:p>
          <a:p>
            <a:r>
              <a:rPr lang="es-EC" sz="2000" dirty="0" smtClean="0"/>
              <a:t>Crédito  </a:t>
            </a:r>
          </a:p>
          <a:p>
            <a:r>
              <a:rPr lang="es-EC" sz="1800" dirty="0" smtClean="0"/>
              <a:t>Ene-Jul 2018</a:t>
            </a:r>
            <a:endParaRPr lang="es-EC" sz="1800" dirty="0"/>
          </a:p>
          <a:p>
            <a:r>
              <a:rPr lang="es-EC" sz="1800" b="0" dirty="0"/>
              <a:t>(SBS)</a:t>
            </a:r>
          </a:p>
        </p:txBody>
      </p:sp>
      <p:sp>
        <p:nvSpPr>
          <p:cNvPr id="48" name="CuadroTexto 47"/>
          <p:cNvSpPr txBox="1"/>
          <p:nvPr/>
        </p:nvSpPr>
        <p:spPr>
          <a:xfrm>
            <a:off x="9068173" y="5145062"/>
            <a:ext cx="2863804" cy="49244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C" sz="2600" dirty="0">
                <a:solidFill>
                  <a:prstClr val="black"/>
                </a:solidFill>
                <a:cs typeface="Calibri" panose="020F0502020204030204" pitchFamily="34" charset="0"/>
              </a:rPr>
              <a:t>USD </a:t>
            </a:r>
            <a:r>
              <a:rPr lang="es-EC" sz="2600" dirty="0" smtClean="0">
                <a:solidFill>
                  <a:prstClr val="black"/>
                </a:solidFill>
                <a:cs typeface="Calibri" panose="020F0502020204030204" pitchFamily="34" charset="0"/>
              </a:rPr>
              <a:t>11 </a:t>
            </a:r>
            <a:r>
              <a:rPr lang="es-EC" sz="2600" dirty="0">
                <a:solidFill>
                  <a:prstClr val="black"/>
                </a:solidFill>
                <a:cs typeface="Calibri" panose="020F0502020204030204" pitchFamily="34" charset="0"/>
              </a:rPr>
              <a:t>millones</a:t>
            </a:r>
          </a:p>
        </p:txBody>
      </p:sp>
      <p:sp>
        <p:nvSpPr>
          <p:cNvPr id="49" name="CuadroTexto 48"/>
          <p:cNvSpPr txBox="1"/>
          <p:nvPr/>
        </p:nvSpPr>
        <p:spPr>
          <a:xfrm>
            <a:off x="8886221" y="5953638"/>
            <a:ext cx="1743593" cy="5847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600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0,06% </a:t>
            </a:r>
            <a:r>
              <a:rPr lang="es-ES" sz="1600" dirty="0">
                <a:solidFill>
                  <a:prstClr val="black"/>
                </a:solidFill>
                <a:cs typeface="Calibri" panose="020F0502020204030204" pitchFamily="34" charset="0"/>
              </a:rPr>
              <a:t>de crédito nacional</a:t>
            </a:r>
            <a:endParaRPr lang="es-ES" sz="1600" dirty="0">
              <a:solidFill>
                <a:prstClr val="black"/>
              </a:solidFill>
            </a:endParaRPr>
          </a:p>
        </p:txBody>
      </p:sp>
      <p:sp>
        <p:nvSpPr>
          <p:cNvPr id="99" name="CuadroTexto 98"/>
          <p:cNvSpPr txBox="1"/>
          <p:nvPr/>
        </p:nvSpPr>
        <p:spPr>
          <a:xfrm>
            <a:off x="8886221" y="2064715"/>
            <a:ext cx="1503197" cy="33855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C" sz="1600" dirty="0">
                <a:solidFill>
                  <a:prstClr val="black"/>
                </a:solidFill>
                <a:cs typeface="Calibri" panose="020F0502020204030204" pitchFamily="34" charset="0"/>
              </a:rPr>
              <a:t>Representa:</a:t>
            </a:r>
          </a:p>
        </p:txBody>
      </p:sp>
      <p:sp>
        <p:nvSpPr>
          <p:cNvPr id="100" name="CuadroTexto 99"/>
          <p:cNvSpPr txBox="1"/>
          <p:nvPr/>
        </p:nvSpPr>
        <p:spPr>
          <a:xfrm>
            <a:off x="8740584" y="3916141"/>
            <a:ext cx="1857953" cy="33855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C" sz="1600" dirty="0">
                <a:solidFill>
                  <a:prstClr val="black"/>
                </a:solidFill>
                <a:cs typeface="Calibri" panose="020F0502020204030204" pitchFamily="34" charset="0"/>
              </a:rPr>
              <a:t>Representa:</a:t>
            </a:r>
          </a:p>
        </p:txBody>
      </p:sp>
      <p:sp>
        <p:nvSpPr>
          <p:cNvPr id="103" name="CuadroTexto 102"/>
          <p:cNvSpPr txBox="1"/>
          <p:nvPr/>
        </p:nvSpPr>
        <p:spPr>
          <a:xfrm>
            <a:off x="8928016" y="5581661"/>
            <a:ext cx="1503197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C" sz="1600" dirty="0">
                <a:solidFill>
                  <a:prstClr val="black"/>
                </a:solidFill>
                <a:cs typeface="Calibri" panose="020F0502020204030204" pitchFamily="34" charset="0"/>
              </a:rPr>
              <a:t>Representa</a:t>
            </a:r>
            <a:r>
              <a:rPr lang="es-EC" sz="2000" dirty="0">
                <a:solidFill>
                  <a:prstClr val="black"/>
                </a:solidFill>
                <a:cs typeface="Calibri" panose="020F0502020204030204" pitchFamily="34" charset="0"/>
              </a:rPr>
              <a:t>:</a:t>
            </a:r>
          </a:p>
        </p:txBody>
      </p:sp>
      <p:graphicFrame>
        <p:nvGraphicFramePr>
          <p:cNvPr id="51" name="Diagrama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61351798"/>
              </p:ext>
            </p:extLst>
          </p:nvPr>
        </p:nvGraphicFramePr>
        <p:xfrm>
          <a:off x="4481084" y="4253119"/>
          <a:ext cx="1440308" cy="337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" r:lo="rId26" r:qs="rId27" r:cs="rId28"/>
          </a:graphicData>
        </a:graphic>
      </p:graphicFrame>
      <p:sp>
        <p:nvSpPr>
          <p:cNvPr id="53" name="CuadroTexto 52"/>
          <p:cNvSpPr txBox="1"/>
          <p:nvPr/>
        </p:nvSpPr>
        <p:spPr>
          <a:xfrm>
            <a:off x="4502163" y="3753272"/>
            <a:ext cx="1503197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C" sz="2000" dirty="0">
                <a:solidFill>
                  <a:prstClr val="black"/>
                </a:solidFill>
                <a:cs typeface="Calibri" panose="020F0502020204030204" pitchFamily="34" charset="0"/>
              </a:rPr>
              <a:t>Representa:</a:t>
            </a:r>
          </a:p>
        </p:txBody>
      </p:sp>
      <p:graphicFrame>
        <p:nvGraphicFramePr>
          <p:cNvPr id="54" name="Diagrama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54649873"/>
              </p:ext>
            </p:extLst>
          </p:nvPr>
        </p:nvGraphicFramePr>
        <p:xfrm>
          <a:off x="2935684" y="5818190"/>
          <a:ext cx="1684504" cy="581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9" r:lo="rId30" r:qs="rId31" r:cs="rId32"/>
          </a:graphicData>
        </a:graphic>
      </p:graphicFrame>
      <p:sp>
        <p:nvSpPr>
          <p:cNvPr id="55" name="CuadroTexto 54"/>
          <p:cNvSpPr txBox="1"/>
          <p:nvPr/>
        </p:nvSpPr>
        <p:spPr>
          <a:xfrm>
            <a:off x="3051779" y="5440795"/>
            <a:ext cx="1503197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C" dirty="0">
                <a:solidFill>
                  <a:prstClr val="black"/>
                </a:solidFill>
                <a:cs typeface="Calibri" panose="020F0502020204030204" pitchFamily="34" charset="0"/>
              </a:rPr>
              <a:t>Representa:</a:t>
            </a:r>
          </a:p>
        </p:txBody>
      </p:sp>
      <p:graphicFrame>
        <p:nvGraphicFramePr>
          <p:cNvPr id="56" name="Diagrama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54612813"/>
              </p:ext>
            </p:extLst>
          </p:nvPr>
        </p:nvGraphicFramePr>
        <p:xfrm>
          <a:off x="4527486" y="5856359"/>
          <a:ext cx="1398532" cy="437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3" r:lo="rId34" r:qs="rId35" r:cs="rId36"/>
          </a:graphicData>
        </a:graphic>
      </p:graphicFrame>
      <p:sp>
        <p:nvSpPr>
          <p:cNvPr id="57" name="CuadroTexto 56"/>
          <p:cNvSpPr txBox="1"/>
          <p:nvPr/>
        </p:nvSpPr>
        <p:spPr>
          <a:xfrm>
            <a:off x="4554976" y="5467877"/>
            <a:ext cx="1503197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C" dirty="0">
                <a:solidFill>
                  <a:prstClr val="black"/>
                </a:solidFill>
                <a:cs typeface="Calibri" panose="020F0502020204030204" pitchFamily="34" charset="0"/>
              </a:rPr>
              <a:t>Representa:</a:t>
            </a:r>
          </a:p>
        </p:txBody>
      </p:sp>
      <p:graphicFrame>
        <p:nvGraphicFramePr>
          <p:cNvPr id="58" name="Diagrama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76598515"/>
              </p:ext>
            </p:extLst>
          </p:nvPr>
        </p:nvGraphicFramePr>
        <p:xfrm>
          <a:off x="8729223" y="2367151"/>
          <a:ext cx="1684504" cy="486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  <p:sp>
        <p:nvSpPr>
          <p:cNvPr id="59" name="CuadroTexto 58"/>
          <p:cNvSpPr txBox="1"/>
          <p:nvPr/>
        </p:nvSpPr>
        <p:spPr>
          <a:xfrm>
            <a:off x="10521619" y="2055637"/>
            <a:ext cx="1503197" cy="33855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C" sz="1600" dirty="0">
                <a:solidFill>
                  <a:prstClr val="black"/>
                </a:solidFill>
                <a:cs typeface="Calibri" panose="020F0502020204030204" pitchFamily="34" charset="0"/>
              </a:rPr>
              <a:t>Representa:</a:t>
            </a:r>
          </a:p>
        </p:txBody>
      </p:sp>
      <p:graphicFrame>
        <p:nvGraphicFramePr>
          <p:cNvPr id="60" name="Diagrama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59148643"/>
              </p:ext>
            </p:extLst>
          </p:nvPr>
        </p:nvGraphicFramePr>
        <p:xfrm>
          <a:off x="10548861" y="2314088"/>
          <a:ext cx="1471075" cy="562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1" r:lo="rId42" r:qs="rId43" r:cs="rId44"/>
          </a:graphicData>
        </a:graphic>
      </p:graphicFrame>
      <p:sp>
        <p:nvSpPr>
          <p:cNvPr id="61" name="CuadroTexto 60"/>
          <p:cNvSpPr txBox="1"/>
          <p:nvPr/>
        </p:nvSpPr>
        <p:spPr>
          <a:xfrm>
            <a:off x="10457407" y="4267648"/>
            <a:ext cx="1693901" cy="5847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600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52,6 </a:t>
            </a:r>
            <a:r>
              <a:rPr lang="es-ES" sz="1600" b="1" dirty="0">
                <a:solidFill>
                  <a:prstClr val="black"/>
                </a:solidFill>
                <a:cs typeface="Calibri" panose="020F0502020204030204" pitchFamily="34" charset="0"/>
              </a:rPr>
              <a:t>% </a:t>
            </a:r>
            <a:r>
              <a:rPr lang="es-ES" sz="1600" dirty="0">
                <a:solidFill>
                  <a:prstClr val="black"/>
                </a:solidFill>
                <a:cs typeface="Calibri" panose="020F0502020204030204" pitchFamily="34" charset="0"/>
              </a:rPr>
              <a:t>de ventas provinciales</a:t>
            </a:r>
            <a:endParaRPr lang="es-ES" sz="1600" dirty="0">
              <a:solidFill>
                <a:prstClr val="black"/>
              </a:solidFill>
            </a:endParaRPr>
          </a:p>
        </p:txBody>
      </p:sp>
      <p:sp>
        <p:nvSpPr>
          <p:cNvPr id="62" name="CuadroTexto 61"/>
          <p:cNvSpPr txBox="1"/>
          <p:nvPr/>
        </p:nvSpPr>
        <p:spPr>
          <a:xfrm>
            <a:off x="10344242" y="3917465"/>
            <a:ext cx="1857953" cy="33855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C" sz="1600" dirty="0">
                <a:solidFill>
                  <a:prstClr val="black"/>
                </a:solidFill>
                <a:cs typeface="Calibri" panose="020F0502020204030204" pitchFamily="34" charset="0"/>
              </a:rPr>
              <a:t>Representa: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10412330" y="5975594"/>
            <a:ext cx="1743593" cy="5847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600" b="1" dirty="0" smtClean="0">
                <a:solidFill>
                  <a:prstClr val="black"/>
                </a:solidFill>
                <a:cs typeface="Calibri" panose="020F0502020204030204" pitchFamily="34" charset="0"/>
              </a:rPr>
              <a:t>39,2% </a:t>
            </a:r>
            <a:r>
              <a:rPr lang="es-ES" sz="1600" dirty="0">
                <a:solidFill>
                  <a:prstClr val="black"/>
                </a:solidFill>
                <a:cs typeface="Calibri" panose="020F0502020204030204" pitchFamily="34" charset="0"/>
              </a:rPr>
              <a:t>de crédito provincial</a:t>
            </a:r>
            <a:endParaRPr lang="es-ES" sz="1600" dirty="0">
              <a:solidFill>
                <a:prstClr val="black"/>
              </a:solidFill>
            </a:endParaRPr>
          </a:p>
        </p:txBody>
      </p:sp>
      <p:sp>
        <p:nvSpPr>
          <p:cNvPr id="66" name="CuadroTexto 65"/>
          <p:cNvSpPr txBox="1"/>
          <p:nvPr/>
        </p:nvSpPr>
        <p:spPr>
          <a:xfrm>
            <a:off x="10548861" y="5587838"/>
            <a:ext cx="1503197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C" sz="1600" dirty="0">
                <a:solidFill>
                  <a:prstClr val="black"/>
                </a:solidFill>
                <a:cs typeface="Calibri" panose="020F0502020204030204" pitchFamily="34" charset="0"/>
              </a:rPr>
              <a:t>Representa</a:t>
            </a:r>
            <a:r>
              <a:rPr lang="es-EC" sz="2000" dirty="0">
                <a:solidFill>
                  <a:prstClr val="black"/>
                </a:solidFill>
                <a:cs typeface="Calibri" panose="020F0502020204030204" pitchFamily="34" charset="0"/>
              </a:rPr>
              <a:t>: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8" name="Redondear rectángulo de esquina del mismo lado 88"/>
          <p:cNvSpPr/>
          <p:nvPr/>
        </p:nvSpPr>
        <p:spPr>
          <a:xfrm rot="16200000" flipV="1">
            <a:off x="1809608" y="-1350274"/>
            <a:ext cx="360039" cy="3980817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891" tIns="34445" rIns="68891" bIns="34445"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prstClr val="white"/>
              </a:solidFill>
            </a:endParaRPr>
          </a:p>
        </p:txBody>
      </p:sp>
      <p:sp>
        <p:nvSpPr>
          <p:cNvPr id="69" name="CuadroTexto 89"/>
          <p:cNvSpPr txBox="1"/>
          <p:nvPr/>
        </p:nvSpPr>
        <p:spPr>
          <a:xfrm>
            <a:off x="109117" y="460117"/>
            <a:ext cx="2947589" cy="346562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Cifras del Cantón Morona</a:t>
            </a:r>
            <a:endParaRPr lang="es-ES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50 Rectángulo"/>
          <p:cNvSpPr/>
          <p:nvPr/>
        </p:nvSpPr>
        <p:spPr>
          <a:xfrm>
            <a:off x="4090726" y="448869"/>
            <a:ext cx="11929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2000" b="1" dirty="0" smtClean="0">
                <a:solidFill>
                  <a:srgbClr val="002060"/>
                </a:solidFill>
                <a:cs typeface="Calibri" panose="020F0502020204030204" pitchFamily="34" charset="0"/>
              </a:rPr>
              <a:t>Año 2017</a:t>
            </a:r>
            <a:endParaRPr lang="es-EC" sz="20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69789" y="903574"/>
            <a:ext cx="1213209" cy="176799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698894" y="902045"/>
            <a:ext cx="2767824" cy="1737511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  <a:effectLst>
            <a:softEdge rad="0"/>
          </a:effectLst>
        </p:spPr>
      </p:pic>
      <p:sp>
        <p:nvSpPr>
          <p:cNvPr id="63" name="51 Rectángulo"/>
          <p:cNvSpPr/>
          <p:nvPr/>
        </p:nvSpPr>
        <p:spPr>
          <a:xfrm>
            <a:off x="995545" y="2685058"/>
            <a:ext cx="4493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b="1" dirty="0" smtClean="0"/>
              <a:t>Macas</a:t>
            </a:r>
            <a:r>
              <a:rPr lang="es-EC" dirty="0" smtClean="0"/>
              <a:t> (Cabecera Cantonal) 24.419 habitantes</a:t>
            </a:r>
            <a:endParaRPr lang="es-EC" dirty="0"/>
          </a:p>
        </p:txBody>
      </p:sp>
      <p:sp>
        <p:nvSpPr>
          <p:cNvPr id="64" name="66 Rectángulo"/>
          <p:cNvSpPr/>
          <p:nvPr/>
        </p:nvSpPr>
        <p:spPr>
          <a:xfrm>
            <a:off x="0" y="6442502"/>
            <a:ext cx="287129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es-EC" sz="1050" dirty="0" smtClean="0">
                <a:solidFill>
                  <a:prstClr val="black"/>
                </a:solidFill>
              </a:rPr>
              <a:t>Datos </a:t>
            </a:r>
            <a:r>
              <a:rPr lang="es-EC" sz="1050" dirty="0">
                <a:solidFill>
                  <a:prstClr val="black"/>
                </a:solidFill>
              </a:rPr>
              <a:t>proyectados a 2017</a:t>
            </a:r>
            <a:r>
              <a:rPr lang="es-EC" sz="1050" dirty="0" smtClean="0">
                <a:solidFill>
                  <a:prstClr val="black"/>
                </a:solidFill>
              </a:rPr>
              <a:t>.</a:t>
            </a:r>
          </a:p>
          <a:p>
            <a:pPr>
              <a:buFont typeface="Arial" charset="0"/>
              <a:buChar char="•"/>
            </a:pPr>
            <a:r>
              <a:rPr lang="es-MX" sz="1050" dirty="0" smtClean="0">
                <a:solidFill>
                  <a:prstClr val="black"/>
                </a:solidFill>
              </a:rPr>
              <a:t>Fuente: BCE, SRI, INEC, SB, Alcaldía de Morona.</a:t>
            </a:r>
            <a:endParaRPr lang="es-EC" sz="10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206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197115"/>
            <a:ext cx="2085013" cy="823031"/>
          </a:xfrm>
          <a:prstGeom prst="rect">
            <a:avLst/>
          </a:prstGeom>
        </p:spPr>
      </p:pic>
      <p:sp>
        <p:nvSpPr>
          <p:cNvPr id="20" name="66 Rectángulo"/>
          <p:cNvSpPr/>
          <p:nvPr/>
        </p:nvSpPr>
        <p:spPr>
          <a:xfrm>
            <a:off x="0" y="6627168"/>
            <a:ext cx="173957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1050" dirty="0">
                <a:solidFill>
                  <a:prstClr val="black"/>
                </a:solidFill>
              </a:rPr>
              <a:t>* Datos proyectados a 2017.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8133347" y="5336480"/>
            <a:ext cx="3947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1200" dirty="0" smtClean="0"/>
              <a:t>Eva García Fabre</a:t>
            </a:r>
          </a:p>
          <a:p>
            <a:pPr algn="r"/>
            <a:r>
              <a:rPr lang="es-EC" sz="1200" dirty="0" smtClean="0"/>
              <a:t>Ministra de Industrias y Productividad</a:t>
            </a:r>
          </a:p>
          <a:p>
            <a:pPr algn="r"/>
            <a:r>
              <a:rPr lang="es-EC" sz="1200" dirty="0" smtClean="0">
                <a:hlinkClick r:id="rId4"/>
              </a:rPr>
              <a:t>egarcia@mipro.gob.ec</a:t>
            </a:r>
            <a:r>
              <a:rPr lang="es-EC" sz="1200" dirty="0" smtClean="0"/>
              <a:t> </a:t>
            </a:r>
          </a:p>
          <a:p>
            <a:pPr algn="r"/>
            <a:endParaRPr lang="es-EC" sz="1200" dirty="0" smtClean="0"/>
          </a:p>
          <a:p>
            <a:pPr algn="r"/>
            <a:r>
              <a:rPr lang="es-EC" sz="1200" dirty="0" smtClean="0"/>
              <a:t>Alexandra Palacios </a:t>
            </a:r>
            <a:r>
              <a:rPr lang="es-EC" sz="1200" dirty="0" smtClean="0"/>
              <a:t>Bernal</a:t>
            </a:r>
            <a:endParaRPr lang="es-EC" sz="1200" dirty="0" smtClean="0"/>
          </a:p>
          <a:p>
            <a:pPr algn="r"/>
            <a:r>
              <a:rPr lang="es-MX" sz="1200" dirty="0" smtClean="0"/>
              <a:t>Coordinadora CGEPMI</a:t>
            </a:r>
            <a:endParaRPr lang="es-EC" sz="1200" dirty="0" smtClean="0"/>
          </a:p>
          <a:p>
            <a:pPr algn="r"/>
            <a:r>
              <a:rPr lang="es-EC" sz="1200" dirty="0" smtClean="0">
                <a:hlinkClick r:id="rId4"/>
              </a:rPr>
              <a:t>mpalacios@mipro.gob.ec</a:t>
            </a:r>
            <a:endParaRPr lang="es-EC" sz="1200" dirty="0"/>
          </a:p>
        </p:txBody>
      </p:sp>
      <p:sp>
        <p:nvSpPr>
          <p:cNvPr id="11" name="Redondear rectángulo de esquina del mismo lado 88"/>
          <p:cNvSpPr/>
          <p:nvPr/>
        </p:nvSpPr>
        <p:spPr>
          <a:xfrm rot="16200000" flipV="1">
            <a:off x="2186273" y="-1726941"/>
            <a:ext cx="360039" cy="4734150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891" tIns="34445" rIns="68891" bIns="34445"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prstClr val="white"/>
              </a:solidFill>
            </a:endParaRPr>
          </a:p>
        </p:txBody>
      </p:sp>
      <p:sp>
        <p:nvSpPr>
          <p:cNvPr id="12" name="CuadroTexto 89"/>
          <p:cNvSpPr txBox="1"/>
          <p:nvPr/>
        </p:nvSpPr>
        <p:spPr>
          <a:xfrm>
            <a:off x="109117" y="460117"/>
            <a:ext cx="4114575" cy="346562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Evolución Cifras del Cantón Morona</a:t>
            </a:r>
            <a:endParaRPr lang="es-ES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Gráfico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347633287"/>
              </p:ext>
            </p:extLst>
          </p:nvPr>
        </p:nvGraphicFramePr>
        <p:xfrm>
          <a:off x="276007" y="1130122"/>
          <a:ext cx="5970247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Gráfico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979695777"/>
              </p:ext>
            </p:extLst>
          </p:nvPr>
        </p:nvGraphicFramePr>
        <p:xfrm>
          <a:off x="6632720" y="918424"/>
          <a:ext cx="5005387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6" name="Gráfico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834765339"/>
              </p:ext>
            </p:extLst>
          </p:nvPr>
        </p:nvGraphicFramePr>
        <p:xfrm>
          <a:off x="3477547" y="4222591"/>
          <a:ext cx="6112669" cy="2498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xmlns="" val="174690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Diagrama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11994072"/>
              </p:ext>
            </p:extLst>
          </p:nvPr>
        </p:nvGraphicFramePr>
        <p:xfrm>
          <a:off x="8882807" y="2270284"/>
          <a:ext cx="3102387" cy="486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6987" y="-6498"/>
            <a:ext cx="2085013" cy="82303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17369" y="3111212"/>
            <a:ext cx="5855310" cy="166171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1600" dirty="0">
              <a:solidFill>
                <a:prstClr val="white"/>
              </a:solidFill>
              <a:cs typeface="Calibri" panose="020F050202020403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21672" y="3339016"/>
            <a:ext cx="3053317" cy="95410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C" sz="2800" b="1" dirty="0" smtClean="0">
                <a:solidFill>
                  <a:srgbClr val="002060"/>
                </a:solidFill>
                <a:cs typeface="Calibri" panose="020F0502020204030204" pitchFamily="34" charset="0"/>
              </a:rPr>
              <a:t>Valor Agregado Bruto (*)</a:t>
            </a:r>
            <a:endParaRPr lang="es-EC" sz="2400" dirty="0">
              <a:solidFill>
                <a:srgbClr val="002060"/>
              </a:solidFill>
              <a:cs typeface="Calibri" panose="020F0502020204030204" pitchFamily="34" charset="0"/>
            </a:endParaRPr>
          </a:p>
        </p:txBody>
      </p:sp>
      <p:graphicFrame>
        <p:nvGraphicFramePr>
          <p:cNvPr id="8" name="Diagrama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70508936"/>
              </p:ext>
            </p:extLst>
          </p:nvPr>
        </p:nvGraphicFramePr>
        <p:xfrm>
          <a:off x="2479965" y="4244445"/>
          <a:ext cx="3353614" cy="337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xmlns="" val="2234450252"/>
              </p:ext>
            </p:extLst>
          </p:nvPr>
        </p:nvGraphicFramePr>
        <p:xfrm>
          <a:off x="3045024" y="3194056"/>
          <a:ext cx="2736942" cy="751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5" name="Rectángulo 14"/>
          <p:cNvSpPr/>
          <p:nvPr/>
        </p:nvSpPr>
        <p:spPr>
          <a:xfrm>
            <a:off x="117369" y="4850760"/>
            <a:ext cx="5842252" cy="165369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1600">
              <a:solidFill>
                <a:prstClr val="white"/>
              </a:solidFill>
              <a:cs typeface="Calibri" panose="020F0502020204030204" pitchFamily="34" charset="0"/>
            </a:endParaRPr>
          </a:p>
        </p:txBody>
      </p:sp>
      <p:graphicFrame>
        <p:nvGraphicFramePr>
          <p:cNvPr id="16" name="Diagrama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27690265"/>
              </p:ext>
            </p:extLst>
          </p:nvPr>
        </p:nvGraphicFramePr>
        <p:xfrm>
          <a:off x="3329355" y="4896555"/>
          <a:ext cx="1547075" cy="706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0" y="4962369"/>
            <a:ext cx="3183077" cy="95410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C" sz="2800" b="1" dirty="0">
                <a:solidFill>
                  <a:srgbClr val="002060"/>
                </a:solidFill>
                <a:cs typeface="Calibri" panose="020F0502020204030204" pitchFamily="34" charset="0"/>
              </a:rPr>
              <a:t>Establecimientos </a:t>
            </a:r>
            <a:r>
              <a:rPr lang="es-EC" sz="2800" b="1" dirty="0" smtClean="0">
                <a:solidFill>
                  <a:srgbClr val="002060"/>
                </a:solidFill>
                <a:cs typeface="Calibri" panose="020F0502020204030204" pitchFamily="34" charset="0"/>
              </a:rPr>
              <a:t>económicos (*)</a:t>
            </a:r>
            <a:endParaRPr lang="es-EC" sz="2800" b="1" dirty="0">
              <a:solidFill>
                <a:srgbClr val="002060"/>
              </a:solidFill>
              <a:cs typeface="Calibri" panose="020F0502020204030204" pitchFamily="34" charset="0"/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6197372" y="1337221"/>
            <a:ext cx="5843379" cy="167513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1600">
              <a:solidFill>
                <a:prstClr val="white"/>
              </a:solidFill>
              <a:cs typeface="Calibri" panose="020F050202020403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6227683" y="1916335"/>
            <a:ext cx="3002395" cy="52322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s-EC"/>
            </a:defPPr>
            <a:lvl1pPr algn="ctr">
              <a:defRPr sz="2400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C" sz="2800" dirty="0" smtClean="0">
                <a:latin typeface="+mn-lt"/>
              </a:rPr>
              <a:t>Empleos</a:t>
            </a:r>
            <a:endParaRPr lang="es-EC" sz="2800" dirty="0">
              <a:latin typeface="+mn-lt"/>
            </a:endParaRPr>
          </a:p>
        </p:txBody>
      </p:sp>
      <p:graphicFrame>
        <p:nvGraphicFramePr>
          <p:cNvPr id="23" name="Diagrama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42604497"/>
              </p:ext>
            </p:extLst>
          </p:nvPr>
        </p:nvGraphicFramePr>
        <p:xfrm>
          <a:off x="9304645" y="1664485"/>
          <a:ext cx="1914569" cy="472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sp>
        <p:nvSpPr>
          <p:cNvPr id="27" name="Rectángulo 26"/>
          <p:cNvSpPr/>
          <p:nvPr/>
        </p:nvSpPr>
        <p:spPr>
          <a:xfrm>
            <a:off x="6210499" y="3084311"/>
            <a:ext cx="5833096" cy="168541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1600">
              <a:solidFill>
                <a:prstClr val="white"/>
              </a:solidFill>
              <a:cs typeface="Calibri" panose="020F0502020204030204" pitchFamily="34" charset="0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6345846" y="3429042"/>
            <a:ext cx="2403533" cy="95410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s-EC"/>
            </a:defPPr>
            <a:lvl1pPr algn="ctr">
              <a:defRPr sz="2600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C" sz="2800" dirty="0">
                <a:latin typeface="+mn-lt"/>
              </a:rPr>
              <a:t>Ventas </a:t>
            </a:r>
            <a:r>
              <a:rPr lang="es-EC" sz="2800" dirty="0" smtClean="0">
                <a:latin typeface="+mn-lt"/>
              </a:rPr>
              <a:t>Totales</a:t>
            </a:r>
          </a:p>
          <a:p>
            <a:r>
              <a:rPr lang="es-EC" sz="2800" dirty="0" smtClean="0">
                <a:latin typeface="+mn-lt"/>
              </a:rPr>
              <a:t>(*) 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9050706" y="3402837"/>
            <a:ext cx="3083135" cy="52322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C" sz="2800" dirty="0">
                <a:latin typeface="Calibri" panose="020F0502020204030204" pitchFamily="34" charset="0"/>
                <a:cs typeface="Calibri" panose="020F0502020204030204" pitchFamily="34" charset="0"/>
              </a:rPr>
              <a:t>USD </a:t>
            </a:r>
            <a:r>
              <a:rPr lang="es-EC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163 </a:t>
            </a:r>
            <a:r>
              <a:rPr lang="es-EC" sz="2800" dirty="0">
                <a:latin typeface="Calibri" panose="020F0502020204030204" pitchFamily="34" charset="0"/>
                <a:cs typeface="Calibri" panose="020F0502020204030204" pitchFamily="34" charset="0"/>
              </a:rPr>
              <a:t>millones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9119062" y="3849502"/>
            <a:ext cx="2736267" cy="89255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0,09 </a:t>
            </a:r>
            <a:r>
              <a:rPr lang="es-E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 </a:t>
            </a:r>
            <a:r>
              <a:rPr lang="es-E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las ventas nacionales</a:t>
            </a:r>
          </a:p>
        </p:txBody>
      </p:sp>
      <p:sp>
        <p:nvSpPr>
          <p:cNvPr id="43" name="Rectángulo 42"/>
          <p:cNvSpPr/>
          <p:nvPr/>
        </p:nvSpPr>
        <p:spPr>
          <a:xfrm>
            <a:off x="6202514" y="4846572"/>
            <a:ext cx="5841081" cy="164513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1600">
              <a:solidFill>
                <a:prstClr val="white"/>
              </a:solidFill>
              <a:cs typeface="Calibri" panose="020F0502020204030204" pitchFamily="34" charset="0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6574955" y="4959231"/>
            <a:ext cx="2307852" cy="120032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s-EC"/>
            </a:defPPr>
            <a:lvl1pPr algn="ctr" defTabSz="685800">
              <a:defRPr sz="2600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defTabSz="914400"/>
            <a:r>
              <a:rPr lang="es-EC" sz="2400" dirty="0">
                <a:latin typeface="+mn-lt"/>
              </a:rPr>
              <a:t>Volumen de</a:t>
            </a:r>
          </a:p>
          <a:p>
            <a:pPr defTabSz="914400"/>
            <a:r>
              <a:rPr lang="es-EC" sz="2400" dirty="0" smtClean="0">
                <a:latin typeface="+mn-lt"/>
              </a:rPr>
              <a:t>Crédito  </a:t>
            </a:r>
          </a:p>
          <a:p>
            <a:pPr defTabSz="914400"/>
            <a:r>
              <a:rPr lang="es-EC" sz="2400" dirty="0" smtClean="0">
                <a:latin typeface="+mn-lt"/>
              </a:rPr>
              <a:t>Ene-Jul 2018</a:t>
            </a:r>
            <a:endParaRPr lang="es-EC" sz="2400" dirty="0">
              <a:latin typeface="+mn-lt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9055294" y="4909028"/>
            <a:ext cx="2863804" cy="52322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C" sz="2800" dirty="0">
                <a:latin typeface="Calibri" panose="020F0502020204030204" pitchFamily="34" charset="0"/>
                <a:cs typeface="Calibri" panose="020F0502020204030204" pitchFamily="34" charset="0"/>
              </a:rPr>
              <a:t>USD </a:t>
            </a:r>
            <a:r>
              <a:rPr lang="es-EC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28,1 </a:t>
            </a:r>
            <a:r>
              <a:rPr lang="es-EC" sz="2800" dirty="0">
                <a:latin typeface="Calibri" panose="020F0502020204030204" pitchFamily="34" charset="0"/>
                <a:cs typeface="Calibri" panose="020F0502020204030204" pitchFamily="34" charset="0"/>
              </a:rPr>
              <a:t>millones</a:t>
            </a:r>
          </a:p>
        </p:txBody>
      </p:sp>
      <p:sp>
        <p:nvSpPr>
          <p:cNvPr id="49" name="CuadroTexto 48"/>
          <p:cNvSpPr txBox="1"/>
          <p:nvPr/>
        </p:nvSpPr>
        <p:spPr>
          <a:xfrm>
            <a:off x="8994742" y="5386950"/>
            <a:ext cx="2949874" cy="89255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0,15% </a:t>
            </a:r>
            <a:r>
              <a:rPr lang="es-E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del crédito nacional</a:t>
            </a:r>
          </a:p>
        </p:txBody>
      </p:sp>
      <p:graphicFrame>
        <p:nvGraphicFramePr>
          <p:cNvPr id="56" name="Diagrama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2927722"/>
              </p:ext>
            </p:extLst>
          </p:nvPr>
        </p:nvGraphicFramePr>
        <p:xfrm>
          <a:off x="2687782" y="5795275"/>
          <a:ext cx="3133623" cy="615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sp>
        <p:nvSpPr>
          <p:cNvPr id="67" name="66 Rectángulo"/>
          <p:cNvSpPr/>
          <p:nvPr/>
        </p:nvSpPr>
        <p:spPr>
          <a:xfrm>
            <a:off x="0" y="6442502"/>
            <a:ext cx="1688283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es-EC" sz="1050" dirty="0" smtClean="0">
                <a:solidFill>
                  <a:prstClr val="black"/>
                </a:solidFill>
              </a:rPr>
              <a:t>Datos </a:t>
            </a:r>
            <a:r>
              <a:rPr lang="es-EC" sz="1050" dirty="0">
                <a:solidFill>
                  <a:prstClr val="black"/>
                </a:solidFill>
              </a:rPr>
              <a:t>proyectados a 2017</a:t>
            </a:r>
            <a:r>
              <a:rPr lang="es-EC" sz="1050" dirty="0" smtClean="0">
                <a:solidFill>
                  <a:prstClr val="black"/>
                </a:solidFill>
              </a:rPr>
              <a:t>.</a:t>
            </a:r>
          </a:p>
          <a:p>
            <a:pPr>
              <a:buFont typeface="Arial" charset="0"/>
              <a:buChar char="•"/>
            </a:pPr>
            <a:r>
              <a:rPr lang="es-MX" sz="1050" dirty="0" smtClean="0">
                <a:solidFill>
                  <a:prstClr val="black"/>
                </a:solidFill>
              </a:rPr>
              <a:t>Fuente: BCE, SRI, INEC, SB.</a:t>
            </a:r>
          </a:p>
          <a:p>
            <a:pPr>
              <a:buFont typeface="Arial" charset="0"/>
              <a:buChar char="•"/>
            </a:pPr>
            <a:endParaRPr lang="es-EC" sz="1050" dirty="0">
              <a:solidFill>
                <a:prstClr val="black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s-EC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AutoShape 2" descr="Resultado de imagen para bandera y escudo azu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68" name="Redondear rectángulo de esquina del mismo lado 88"/>
          <p:cNvSpPr/>
          <p:nvPr/>
        </p:nvSpPr>
        <p:spPr>
          <a:xfrm rot="16200000" flipV="1">
            <a:off x="2210685" y="-1772984"/>
            <a:ext cx="381672" cy="4804604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891" tIns="34445" rIns="68891" bIns="34445"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prstClr val="white"/>
              </a:solidFill>
            </a:endParaRPr>
          </a:p>
        </p:txBody>
      </p:sp>
      <p:sp>
        <p:nvSpPr>
          <p:cNvPr id="69" name="CuadroTexto 89"/>
          <p:cNvSpPr txBox="1"/>
          <p:nvPr/>
        </p:nvSpPr>
        <p:spPr>
          <a:xfrm>
            <a:off x="14300" y="438481"/>
            <a:ext cx="5016123" cy="346562"/>
          </a:xfrm>
          <a:prstGeom prst="rect">
            <a:avLst/>
          </a:prstGeom>
          <a:noFill/>
        </p:spPr>
        <p:txBody>
          <a:bodyPr wrap="square" lIns="68891" tIns="34445" rIns="68891" bIns="34445" rtlCol="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Cifras de la Provincia de Morona Santiago</a:t>
            </a:r>
            <a:endParaRPr lang="es-ES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50 Rectángulo"/>
          <p:cNvSpPr/>
          <p:nvPr/>
        </p:nvSpPr>
        <p:spPr>
          <a:xfrm>
            <a:off x="4818904" y="440036"/>
            <a:ext cx="11929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2000" b="1" dirty="0" smtClean="0">
                <a:solidFill>
                  <a:srgbClr val="002060"/>
                </a:solidFill>
                <a:cs typeface="Calibri" panose="020F0502020204030204" pitchFamily="34" charset="0"/>
              </a:rPr>
              <a:t>Año 2017</a:t>
            </a:r>
            <a:endParaRPr lang="es-EC" sz="2000" dirty="0"/>
          </a:p>
        </p:txBody>
      </p:sp>
      <p:sp>
        <p:nvSpPr>
          <p:cNvPr id="52" name="51 Rectángulo"/>
          <p:cNvSpPr/>
          <p:nvPr/>
        </p:nvSpPr>
        <p:spPr>
          <a:xfrm>
            <a:off x="3183077" y="2645919"/>
            <a:ext cx="2041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dirty="0" smtClean="0"/>
              <a:t>188.028 habitantes</a:t>
            </a:r>
            <a:endParaRPr lang="es-EC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54453" y="1018773"/>
            <a:ext cx="1474169" cy="173889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038495" y="1047959"/>
            <a:ext cx="2274005" cy="151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14090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s-EC" dirty="0"/>
          </a:p>
        </p:txBody>
      </p:sp>
      <p:sp>
        <p:nvSpPr>
          <p:cNvPr id="19" name="Redondear rectángulo de esquina del mismo lado 88"/>
          <p:cNvSpPr/>
          <p:nvPr/>
        </p:nvSpPr>
        <p:spPr>
          <a:xfrm rot="16200000" flipV="1">
            <a:off x="1446685" y="-789049"/>
            <a:ext cx="360039" cy="3254965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891" tIns="34445" rIns="68891" bIns="34445"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prstClr val="white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0"/>
            <a:ext cx="2085013" cy="823031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271057" y="6444476"/>
            <a:ext cx="5553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lvl="0" defTabSz="457200">
              <a:defRPr/>
            </a:pPr>
            <a:r>
              <a:rPr lang="es-EC" sz="1200" b="1" dirty="0">
                <a:solidFill>
                  <a:prstClr val="black"/>
                </a:solidFill>
              </a:rPr>
              <a:t>Fuente</a:t>
            </a:r>
            <a:r>
              <a:rPr lang="es-EC" sz="1200" dirty="0">
                <a:solidFill>
                  <a:prstClr val="black"/>
                </a:solidFill>
              </a:rPr>
              <a:t>: </a:t>
            </a:r>
            <a:r>
              <a:rPr lang="es-EC" sz="1200" dirty="0" smtClean="0">
                <a:solidFill>
                  <a:prstClr val="black"/>
                </a:solidFill>
              </a:rPr>
              <a:t>Proyección INEC     * previsión</a:t>
            </a:r>
            <a:endParaRPr lang="es-EC" sz="1200" dirty="0">
              <a:solidFill>
                <a:prstClr val="black"/>
              </a:solidFill>
            </a:endParaRPr>
          </a:p>
        </p:txBody>
      </p:sp>
      <p:sp>
        <p:nvSpPr>
          <p:cNvPr id="20" name="CuadroTexto 89"/>
          <p:cNvSpPr txBox="1"/>
          <p:nvPr/>
        </p:nvSpPr>
        <p:spPr>
          <a:xfrm>
            <a:off x="122564" y="671861"/>
            <a:ext cx="2771258" cy="315784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Morona Santiago:  Población</a:t>
            </a:r>
            <a:endParaRPr lang="es-ES" sz="1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3654" y="1034818"/>
            <a:ext cx="2016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C" sz="1600" dirty="0">
                <a:latin typeface="Franklin Gothic Book" panose="020B0503020102020204" pitchFamily="34" charset="0"/>
                <a:cs typeface="Arial" panose="020B0604020202020204" pitchFamily="34" charset="0"/>
              </a:rPr>
              <a:t>Miles de habitantes</a:t>
            </a:r>
          </a:p>
        </p:txBody>
      </p:sp>
      <p:sp>
        <p:nvSpPr>
          <p:cNvPr id="32" name="Redondear rectángulo de esquina del mismo lado 88"/>
          <p:cNvSpPr/>
          <p:nvPr/>
        </p:nvSpPr>
        <p:spPr>
          <a:xfrm rot="16200000" flipV="1">
            <a:off x="8430720" y="-1666214"/>
            <a:ext cx="360039" cy="5029481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891" tIns="34445" rIns="68891" bIns="34445"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prstClr val="white"/>
              </a:solidFill>
            </a:endParaRPr>
          </a:p>
        </p:txBody>
      </p:sp>
      <p:sp>
        <p:nvSpPr>
          <p:cNvPr id="37" name="CuadroTexto 89"/>
          <p:cNvSpPr txBox="1"/>
          <p:nvPr/>
        </p:nvSpPr>
        <p:spPr>
          <a:xfrm>
            <a:off x="6095719" y="693320"/>
            <a:ext cx="5029762" cy="315784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Morona Santiago: </a:t>
            </a:r>
            <a:r>
              <a:rPr lang="es-EC" sz="1600" dirty="0" smtClean="0">
                <a:solidFill>
                  <a:schemeClr val="bg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Evolución </a:t>
            </a:r>
            <a:r>
              <a:rPr lang="es-EC" sz="1600" dirty="0">
                <a:solidFill>
                  <a:schemeClr val="bg1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de la población según sexo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s-EC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5988155" y="1053359"/>
            <a:ext cx="2016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C" sz="1600" dirty="0">
                <a:latin typeface="Franklin Gothic Book" panose="020B0503020102020204" pitchFamily="34" charset="0"/>
                <a:cs typeface="Arial" panose="020B0604020202020204" pitchFamily="34" charset="0"/>
              </a:rPr>
              <a:t>Miles de habitantes</a:t>
            </a:r>
          </a:p>
        </p:txBody>
      </p:sp>
      <p:graphicFrame>
        <p:nvGraphicFramePr>
          <p:cNvPr id="14" name="Gráfico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877316678"/>
              </p:ext>
            </p:extLst>
          </p:nvPr>
        </p:nvGraphicFramePr>
        <p:xfrm>
          <a:off x="122564" y="2074848"/>
          <a:ext cx="5865590" cy="3411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Gráfico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192368545"/>
              </p:ext>
            </p:extLst>
          </p:nvPr>
        </p:nvGraphicFramePr>
        <p:xfrm>
          <a:off x="6259134" y="1793026"/>
          <a:ext cx="5769734" cy="360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777236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0"/>
            <a:ext cx="2085013" cy="823031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280858" y="6577679"/>
            <a:ext cx="5199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r>
              <a:rPr lang="es-EC" sz="1200" b="1" dirty="0">
                <a:solidFill>
                  <a:prstClr val="black"/>
                </a:solidFill>
              </a:rPr>
              <a:t>Fuente: </a:t>
            </a:r>
            <a:r>
              <a:rPr lang="es-EC" sz="1200" dirty="0" smtClean="0">
                <a:solidFill>
                  <a:prstClr val="black"/>
                </a:solidFill>
              </a:rPr>
              <a:t>INEC, cifras a diciembre de cada año   * previsión MIPRO</a:t>
            </a:r>
            <a:endParaRPr lang="es-EC" sz="1200" dirty="0">
              <a:solidFill>
                <a:prstClr val="black"/>
              </a:solidFill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46197" y="3546467"/>
            <a:ext cx="670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C" sz="2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Evolución del desempleo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6942187" y="3551244"/>
            <a:ext cx="42073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C" sz="2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Evolución del subempleo</a:t>
            </a:r>
          </a:p>
        </p:txBody>
      </p:sp>
      <p:sp>
        <p:nvSpPr>
          <p:cNvPr id="19" name="Redondear rectángulo de esquina del mismo lado 88"/>
          <p:cNvSpPr/>
          <p:nvPr/>
        </p:nvSpPr>
        <p:spPr>
          <a:xfrm rot="16200000" flipV="1">
            <a:off x="1439962" y="-940281"/>
            <a:ext cx="360039" cy="3241518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891" tIns="34445" rIns="68891" bIns="34445"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prstClr val="white"/>
              </a:solidFill>
            </a:endParaRPr>
          </a:p>
        </p:txBody>
      </p:sp>
      <p:sp>
        <p:nvSpPr>
          <p:cNvPr id="20" name="CuadroTexto 89"/>
          <p:cNvSpPr txBox="1"/>
          <p:nvPr/>
        </p:nvSpPr>
        <p:spPr>
          <a:xfrm>
            <a:off x="149458" y="526962"/>
            <a:ext cx="2208605" cy="285006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4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Morona Santiago: Empleo</a:t>
            </a:r>
            <a:endParaRPr lang="es-ES" sz="14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5" name="Gráfico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119084097"/>
              </p:ext>
            </p:extLst>
          </p:nvPr>
        </p:nvGraphicFramePr>
        <p:xfrm>
          <a:off x="1390919" y="1046483"/>
          <a:ext cx="9748964" cy="2542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Gráfico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526611953"/>
              </p:ext>
            </p:extLst>
          </p:nvPr>
        </p:nvGraphicFramePr>
        <p:xfrm>
          <a:off x="1352282" y="4159876"/>
          <a:ext cx="4340180" cy="2101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" name="Gráfico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015823846"/>
              </p:ext>
            </p:extLst>
          </p:nvPr>
        </p:nvGraphicFramePr>
        <p:xfrm>
          <a:off x="7094829" y="4075506"/>
          <a:ext cx="4054664" cy="2156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xmlns="" val="1324165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/>
          <p:cNvSpPr txBox="1"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s-EC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0"/>
            <a:ext cx="2085013" cy="823031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280858" y="6405786"/>
            <a:ext cx="5199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r>
              <a:rPr lang="es-EC" sz="1200" b="1" dirty="0">
                <a:solidFill>
                  <a:prstClr val="black"/>
                </a:solidFill>
              </a:rPr>
              <a:t>Fuente: </a:t>
            </a:r>
            <a:r>
              <a:rPr lang="es-EC" sz="1200" dirty="0" smtClean="0">
                <a:solidFill>
                  <a:prstClr val="black"/>
                </a:solidFill>
              </a:rPr>
              <a:t>BCE, Valor Agregado Bruto (millones de USD)</a:t>
            </a:r>
            <a:endParaRPr lang="es-EC" sz="1200" dirty="0">
              <a:solidFill>
                <a:prstClr val="black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-777" y="1063936"/>
            <a:ext cx="5841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C" sz="2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Evolución del </a:t>
            </a:r>
            <a:r>
              <a:rPr lang="es-EC" sz="2000" b="1" dirty="0" smtClean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VAB</a:t>
            </a:r>
            <a:endParaRPr lang="es-EC" sz="2000" b="1" dirty="0">
              <a:solidFill>
                <a:prstClr val="black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C" sz="2000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(</a:t>
            </a:r>
            <a:r>
              <a:rPr lang="es-EC" sz="2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Millones de USD</a:t>
            </a:r>
            <a:r>
              <a:rPr lang="es-EC" sz="2000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)</a:t>
            </a:r>
            <a:endParaRPr lang="es-ES" sz="2000" b="1" kern="0" dirty="0">
              <a:solidFill>
                <a:prstClr val="black"/>
              </a:solidFill>
              <a:latin typeface="Franklin Gothic Book" panose="020B0503020102020204" pitchFamily="34" charset="0"/>
              <a:cs typeface="Arial Narrow"/>
              <a:sym typeface="Helvetica Neue Light"/>
            </a:endParaRPr>
          </a:p>
        </p:txBody>
      </p:sp>
      <p:sp>
        <p:nvSpPr>
          <p:cNvPr id="11" name="Redondear rectángulo de esquina del mismo lado 88"/>
          <p:cNvSpPr/>
          <p:nvPr/>
        </p:nvSpPr>
        <p:spPr>
          <a:xfrm rot="16200000" flipV="1">
            <a:off x="1841576" y="-1288107"/>
            <a:ext cx="360039" cy="4044746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891" tIns="34445" rIns="68891" bIns="34445"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prstClr val="white"/>
              </a:solidFill>
            </a:endParaRPr>
          </a:p>
        </p:txBody>
      </p:sp>
      <p:sp>
        <p:nvSpPr>
          <p:cNvPr id="16" name="CuadroTexto 89"/>
          <p:cNvSpPr txBox="1"/>
          <p:nvPr/>
        </p:nvSpPr>
        <p:spPr>
          <a:xfrm>
            <a:off x="0" y="598502"/>
            <a:ext cx="3760953" cy="315784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Morona Santiago: Valor Agregado Bruto</a:t>
            </a:r>
            <a:endParaRPr lang="es-ES" sz="1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280858" y="6582055"/>
            <a:ext cx="51992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r>
              <a:rPr lang="es-EC" dirty="0" smtClean="0">
                <a:solidFill>
                  <a:prstClr val="black"/>
                </a:solidFill>
              </a:rPr>
              <a:t>* Previsiones MIPRO</a:t>
            </a:r>
            <a:endParaRPr lang="es-EC" dirty="0">
              <a:solidFill>
                <a:prstClr val="black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6862455" y="1063936"/>
            <a:ext cx="47838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C" sz="2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Evolución del VAB </a:t>
            </a:r>
            <a:r>
              <a:rPr lang="es-EC" sz="2000" b="1" dirty="0" smtClean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según </a:t>
            </a:r>
            <a:r>
              <a:rPr lang="es-EC" sz="2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actividad económica. (</a:t>
            </a:r>
            <a:r>
              <a:rPr lang="es-EC" sz="2000" b="1" dirty="0" smtClean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Participación %)</a:t>
            </a:r>
            <a:endParaRPr lang="es-EC" sz="2000" b="1" dirty="0">
              <a:solidFill>
                <a:prstClr val="black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2" name="Gráfico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033471584"/>
              </p:ext>
            </p:extLst>
          </p:nvPr>
        </p:nvGraphicFramePr>
        <p:xfrm>
          <a:off x="120070" y="1771822"/>
          <a:ext cx="6079094" cy="4026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Gráfico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951711111"/>
              </p:ext>
            </p:extLst>
          </p:nvPr>
        </p:nvGraphicFramePr>
        <p:xfrm>
          <a:off x="6096000" y="2202287"/>
          <a:ext cx="5982327" cy="35093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xmlns="" val="916735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0"/>
            <a:ext cx="2085013" cy="823031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280858" y="6412426"/>
            <a:ext cx="5199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r>
              <a:rPr lang="es-EC" sz="1200" b="1" dirty="0">
                <a:solidFill>
                  <a:prstClr val="black"/>
                </a:solidFill>
              </a:rPr>
              <a:t>Fuente: </a:t>
            </a:r>
            <a:r>
              <a:rPr lang="es-EC" sz="1200" dirty="0" smtClean="0">
                <a:solidFill>
                  <a:prstClr val="black"/>
                </a:solidFill>
              </a:rPr>
              <a:t>SRI, Formulario 101 y 102</a:t>
            </a:r>
          </a:p>
          <a:p>
            <a:pPr defTabSz="457200">
              <a:defRPr/>
            </a:pPr>
            <a:r>
              <a:rPr lang="es-EC" sz="1200" dirty="0" smtClean="0">
                <a:solidFill>
                  <a:prstClr val="black"/>
                </a:solidFill>
              </a:rPr>
              <a:t>*Previsión MIPRO</a:t>
            </a:r>
            <a:endParaRPr lang="es-EC" sz="1200" dirty="0">
              <a:solidFill>
                <a:prstClr val="black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46198" y="1081942"/>
            <a:ext cx="5841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C" sz="2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Evolución del ventas totales</a:t>
            </a:r>
          </a:p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C" sz="2000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(</a:t>
            </a:r>
            <a:r>
              <a:rPr lang="es-EC" sz="2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Millones de USD</a:t>
            </a:r>
            <a:r>
              <a:rPr lang="es-EC" sz="2000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)</a:t>
            </a:r>
            <a:endParaRPr lang="es-ES" sz="2000" b="1" kern="0" dirty="0">
              <a:solidFill>
                <a:prstClr val="black"/>
              </a:solidFill>
              <a:latin typeface="Franklin Gothic Book" panose="020B0503020102020204" pitchFamily="34" charset="0"/>
              <a:cs typeface="Arial Narrow"/>
              <a:sym typeface="Helvetica Neue Light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6994594" y="1087086"/>
            <a:ext cx="43592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C" sz="2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Evolución de ventas por subsector (</a:t>
            </a:r>
            <a:r>
              <a:rPr lang="es-EC" sz="2000" b="1" dirty="0" smtClean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Participación %)</a:t>
            </a:r>
            <a:endParaRPr lang="es-EC" sz="2000" b="1" dirty="0">
              <a:solidFill>
                <a:prstClr val="black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dondear rectángulo de esquina del mismo lado 88"/>
          <p:cNvSpPr/>
          <p:nvPr/>
        </p:nvSpPr>
        <p:spPr>
          <a:xfrm rot="16200000" flipV="1">
            <a:off x="1608246" y="-1054776"/>
            <a:ext cx="360039" cy="3578085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891" tIns="34445" rIns="68891" bIns="34445"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prstClr val="white"/>
              </a:solidFill>
            </a:endParaRPr>
          </a:p>
        </p:txBody>
      </p:sp>
      <p:sp>
        <p:nvSpPr>
          <p:cNvPr id="22" name="CuadroTexto 89"/>
          <p:cNvSpPr txBox="1"/>
          <p:nvPr/>
        </p:nvSpPr>
        <p:spPr>
          <a:xfrm>
            <a:off x="149458" y="580750"/>
            <a:ext cx="2442515" cy="315784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Morona Santiago: Ventas</a:t>
            </a:r>
            <a:endParaRPr lang="es-ES" sz="1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9" name="Gráfico 38"/>
          <p:cNvGraphicFramePr>
            <a:graphicFrameLocks/>
          </p:cNvGraphicFramePr>
          <p:nvPr>
            <p:extLst/>
          </p:nvPr>
        </p:nvGraphicFramePr>
        <p:xfrm>
          <a:off x="7783513" y="5643114"/>
          <a:ext cx="4323600" cy="108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2" name="Gráfico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541147380"/>
              </p:ext>
            </p:extLst>
          </p:nvPr>
        </p:nvGraphicFramePr>
        <p:xfrm>
          <a:off x="46198" y="2121587"/>
          <a:ext cx="6049803" cy="3905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Gráfico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796817080"/>
              </p:ext>
            </p:extLst>
          </p:nvPr>
        </p:nvGraphicFramePr>
        <p:xfrm>
          <a:off x="6096000" y="1789828"/>
          <a:ext cx="5997262" cy="4726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xmlns="" val="3574558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/>
          <p:cNvSpPr txBox="1"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s-EC" dirty="0">
              <a:solidFill>
                <a:prstClr val="black"/>
              </a:solidFill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280858" y="6412426"/>
            <a:ext cx="5199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r>
              <a:rPr lang="es-EC" sz="1200" b="1" dirty="0">
                <a:solidFill>
                  <a:prstClr val="black"/>
                </a:solidFill>
              </a:rPr>
              <a:t>Fuente: </a:t>
            </a:r>
            <a:r>
              <a:rPr lang="es-EC" sz="1200" dirty="0" smtClean="0">
                <a:solidFill>
                  <a:prstClr val="black"/>
                </a:solidFill>
              </a:rPr>
              <a:t>SRI, Formulario 101 y 102</a:t>
            </a:r>
          </a:p>
          <a:p>
            <a:pPr defTabSz="457200">
              <a:defRPr/>
            </a:pPr>
            <a:r>
              <a:rPr lang="es-EC" sz="1200" dirty="0" smtClean="0">
                <a:solidFill>
                  <a:prstClr val="black"/>
                </a:solidFill>
              </a:rPr>
              <a:t>*Previsión MIPRO</a:t>
            </a:r>
            <a:endParaRPr lang="es-EC" sz="1200" dirty="0">
              <a:solidFill>
                <a:prstClr val="black"/>
              </a:solidFill>
            </a:endParaRPr>
          </a:p>
        </p:txBody>
      </p:sp>
      <p:sp>
        <p:nvSpPr>
          <p:cNvPr id="22" name="CuadroTexto 89"/>
          <p:cNvSpPr txBox="1"/>
          <p:nvPr/>
        </p:nvSpPr>
        <p:spPr>
          <a:xfrm>
            <a:off x="149458" y="647985"/>
            <a:ext cx="845539" cy="285006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VENTAS</a:t>
            </a:r>
          </a:p>
        </p:txBody>
      </p:sp>
      <p:sp>
        <p:nvSpPr>
          <p:cNvPr id="28" name="Redondear rectángulo de esquina del mismo lado 88"/>
          <p:cNvSpPr/>
          <p:nvPr/>
        </p:nvSpPr>
        <p:spPr>
          <a:xfrm rot="16200000" flipV="1">
            <a:off x="2137787" y="-1584321"/>
            <a:ext cx="360039" cy="4637172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891" tIns="34445" rIns="68891" bIns="34445"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dirty="0">
              <a:solidFill>
                <a:prstClr val="white"/>
              </a:solidFill>
            </a:endParaRPr>
          </a:p>
        </p:txBody>
      </p:sp>
      <p:sp>
        <p:nvSpPr>
          <p:cNvPr id="29" name="CuadroTexto 89"/>
          <p:cNvSpPr txBox="1"/>
          <p:nvPr/>
        </p:nvSpPr>
        <p:spPr>
          <a:xfrm>
            <a:off x="0" y="582929"/>
            <a:ext cx="4537768" cy="315784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Morona Santiago: Establecimientos Económicos</a:t>
            </a:r>
            <a:endParaRPr lang="es-ES" sz="1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149458" y="1180218"/>
            <a:ext cx="58412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C" sz="2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Evolución de establecimientos económicos</a:t>
            </a:r>
          </a:p>
        </p:txBody>
      </p:sp>
      <p:sp>
        <p:nvSpPr>
          <p:cNvPr id="32" name="Rectángulo 31"/>
          <p:cNvSpPr/>
          <p:nvPr/>
        </p:nvSpPr>
        <p:spPr>
          <a:xfrm>
            <a:off x="6904520" y="647985"/>
            <a:ext cx="47315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C" sz="2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Evolución de establecimientos económicos según rama de actividad. (</a:t>
            </a:r>
            <a:r>
              <a:rPr lang="es-EC" sz="2000" b="1" dirty="0" smtClean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Participación %)</a:t>
            </a:r>
            <a:endParaRPr lang="es-EC" sz="2000" b="1" dirty="0">
              <a:solidFill>
                <a:prstClr val="black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0"/>
            <a:ext cx="2085013" cy="823031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3" name="Gráfico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181001760"/>
              </p:ext>
            </p:extLst>
          </p:nvPr>
        </p:nvGraphicFramePr>
        <p:xfrm>
          <a:off x="-193156" y="1685434"/>
          <a:ext cx="6482312" cy="4401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Gráfico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905603800"/>
              </p:ext>
            </p:extLst>
          </p:nvPr>
        </p:nvGraphicFramePr>
        <p:xfrm>
          <a:off x="6096000" y="1663648"/>
          <a:ext cx="6096000" cy="4578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xmlns="" val="427931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33"/>
          <p:cNvSpPr>
            <a:spLocks/>
          </p:cNvSpPr>
          <p:nvPr/>
        </p:nvSpPr>
        <p:spPr bwMode="auto">
          <a:xfrm>
            <a:off x="4814038" y="1390838"/>
            <a:ext cx="7304744" cy="5298194"/>
          </a:xfrm>
          <a:custGeom>
            <a:avLst/>
            <a:gdLst>
              <a:gd name="T0" fmla="+- 0 910 910"/>
              <a:gd name="T1" fmla="*/ T0 w 14820"/>
              <a:gd name="T2" fmla="+- 0 10200 6610"/>
              <a:gd name="T3" fmla="*/ 10200 h 9140"/>
              <a:gd name="T4" fmla="+- 0 910 910"/>
              <a:gd name="T5" fmla="*/ T4 w 14820"/>
              <a:gd name="T6" fmla="+- 0 6857 6610"/>
              <a:gd name="T7" fmla="*/ 6857 h 9140"/>
              <a:gd name="T8" fmla="+- 0 923 910"/>
              <a:gd name="T9" fmla="*/ T8 w 14820"/>
              <a:gd name="T10" fmla="+- 0 6780 6610"/>
              <a:gd name="T11" fmla="*/ 6780 h 9140"/>
              <a:gd name="T12" fmla="+- 0 960 910"/>
              <a:gd name="T13" fmla="*/ T12 w 14820"/>
              <a:gd name="T14" fmla="+- 0 6713 6610"/>
              <a:gd name="T15" fmla="*/ 6713 h 9140"/>
              <a:gd name="T16" fmla="+- 0 1015 910"/>
              <a:gd name="T17" fmla="*/ T16 w 14820"/>
              <a:gd name="T18" fmla="+- 0 6659 6610"/>
              <a:gd name="T19" fmla="*/ 6659 h 9140"/>
              <a:gd name="T20" fmla="+- 0 1083 910"/>
              <a:gd name="T21" fmla="*/ T20 w 14820"/>
              <a:gd name="T22" fmla="+- 0 6623 6610"/>
              <a:gd name="T23" fmla="*/ 6623 h 9140"/>
              <a:gd name="T24" fmla="+- 0 1160 910"/>
              <a:gd name="T25" fmla="*/ T24 w 14820"/>
              <a:gd name="T26" fmla="+- 0 6610 6610"/>
              <a:gd name="T27" fmla="*/ 6610 h 9140"/>
              <a:gd name="T28" fmla="+- 0 15500 910"/>
              <a:gd name="T29" fmla="*/ T28 w 14820"/>
              <a:gd name="T30" fmla="+- 0 6610 6610"/>
              <a:gd name="T31" fmla="*/ 6610 h 9140"/>
              <a:gd name="T32" fmla="+- 0 15575 910"/>
              <a:gd name="T33" fmla="*/ T32 w 14820"/>
              <a:gd name="T34" fmla="+- 0 6623 6610"/>
              <a:gd name="T35" fmla="*/ 6623 h 9140"/>
              <a:gd name="T36" fmla="+- 0 15638 910"/>
              <a:gd name="T37" fmla="*/ T36 w 14820"/>
              <a:gd name="T38" fmla="+- 0 6659 6610"/>
              <a:gd name="T39" fmla="*/ 6659 h 9140"/>
              <a:gd name="T40" fmla="+- 0 15687 910"/>
              <a:gd name="T41" fmla="*/ T40 w 14820"/>
              <a:gd name="T42" fmla="+- 0 6713 6610"/>
              <a:gd name="T43" fmla="*/ 6713 h 9140"/>
              <a:gd name="T44" fmla="+- 0 15719 910"/>
              <a:gd name="T45" fmla="*/ T44 w 14820"/>
              <a:gd name="T46" fmla="+- 0 6780 6610"/>
              <a:gd name="T47" fmla="*/ 6780 h 9140"/>
              <a:gd name="T48" fmla="+- 0 15730 910"/>
              <a:gd name="T49" fmla="*/ T48 w 14820"/>
              <a:gd name="T50" fmla="+- 0 6857 6610"/>
              <a:gd name="T51" fmla="*/ 6857 h 9140"/>
              <a:gd name="T52" fmla="+- 0 15730 910"/>
              <a:gd name="T53" fmla="*/ T52 w 14820"/>
              <a:gd name="T54" fmla="+- 0 15514 6610"/>
              <a:gd name="T55" fmla="*/ 15514 h 9140"/>
              <a:gd name="T56" fmla="+- 0 15719 910"/>
              <a:gd name="T57" fmla="*/ T56 w 14820"/>
              <a:gd name="T58" fmla="+- 0 15589 6610"/>
              <a:gd name="T59" fmla="*/ 15589 h 9140"/>
              <a:gd name="T60" fmla="+- 0 15687 910"/>
              <a:gd name="T61" fmla="*/ T60 w 14820"/>
              <a:gd name="T62" fmla="+- 0 15654 6610"/>
              <a:gd name="T63" fmla="*/ 15654 h 9140"/>
              <a:gd name="T64" fmla="+- 0 15638 910"/>
              <a:gd name="T65" fmla="*/ T64 w 14820"/>
              <a:gd name="T66" fmla="+- 0 15705 6610"/>
              <a:gd name="T67" fmla="*/ 15705 h 9140"/>
              <a:gd name="T68" fmla="+- 0 15575 910"/>
              <a:gd name="T69" fmla="*/ T68 w 14820"/>
              <a:gd name="T70" fmla="+- 0 15738 6610"/>
              <a:gd name="T71" fmla="*/ 15738 h 9140"/>
              <a:gd name="T72" fmla="+- 0 15500 910"/>
              <a:gd name="T73" fmla="*/ T72 w 14820"/>
              <a:gd name="T74" fmla="+- 0 15750 6610"/>
              <a:gd name="T75" fmla="*/ 15750 h 9140"/>
              <a:gd name="T76" fmla="+- 0 1160 910"/>
              <a:gd name="T77" fmla="*/ T76 w 14820"/>
              <a:gd name="T78" fmla="+- 0 15750 6610"/>
              <a:gd name="T79" fmla="*/ 15750 h 9140"/>
              <a:gd name="T80" fmla="+- 0 1083 910"/>
              <a:gd name="T81" fmla="*/ T80 w 14820"/>
              <a:gd name="T82" fmla="+- 0 15738 6610"/>
              <a:gd name="T83" fmla="*/ 15738 h 9140"/>
              <a:gd name="T84" fmla="+- 0 1015 910"/>
              <a:gd name="T85" fmla="*/ T84 w 14820"/>
              <a:gd name="T86" fmla="+- 0 15705 6610"/>
              <a:gd name="T87" fmla="*/ 15705 h 9140"/>
              <a:gd name="T88" fmla="+- 0 960 910"/>
              <a:gd name="T89" fmla="*/ T88 w 14820"/>
              <a:gd name="T90" fmla="+- 0 15654 6610"/>
              <a:gd name="T91" fmla="*/ 15654 h 9140"/>
              <a:gd name="T92" fmla="+- 0 923 910"/>
              <a:gd name="T93" fmla="*/ T92 w 14820"/>
              <a:gd name="T94" fmla="+- 0 15589 6610"/>
              <a:gd name="T95" fmla="*/ 15589 h 9140"/>
              <a:gd name="T96" fmla="+- 0 910 910"/>
              <a:gd name="T97" fmla="*/ T96 w 14820"/>
              <a:gd name="T98" fmla="+- 0 15514 6610"/>
              <a:gd name="T99" fmla="*/ 15514 h 9140"/>
              <a:gd name="T100" fmla="+- 0 910 910"/>
              <a:gd name="T101" fmla="*/ T100 w 14820"/>
              <a:gd name="T102" fmla="+- 0 11620 6610"/>
              <a:gd name="T103" fmla="*/ 11620 h 914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</a:cxnLst>
            <a:rect l="0" t="0" r="r" b="b"/>
            <a:pathLst>
              <a:path w="14820" h="9140">
                <a:moveTo>
                  <a:pt x="0" y="3590"/>
                </a:moveTo>
                <a:lnTo>
                  <a:pt x="0" y="247"/>
                </a:lnTo>
                <a:lnTo>
                  <a:pt x="13" y="170"/>
                </a:lnTo>
                <a:lnTo>
                  <a:pt x="50" y="103"/>
                </a:lnTo>
                <a:lnTo>
                  <a:pt x="105" y="49"/>
                </a:lnTo>
                <a:lnTo>
                  <a:pt x="173" y="13"/>
                </a:lnTo>
                <a:lnTo>
                  <a:pt x="250" y="0"/>
                </a:lnTo>
                <a:lnTo>
                  <a:pt x="14590" y="0"/>
                </a:lnTo>
                <a:lnTo>
                  <a:pt x="14665" y="13"/>
                </a:lnTo>
                <a:lnTo>
                  <a:pt x="14728" y="49"/>
                </a:lnTo>
                <a:lnTo>
                  <a:pt x="14777" y="103"/>
                </a:lnTo>
                <a:lnTo>
                  <a:pt x="14809" y="170"/>
                </a:lnTo>
                <a:lnTo>
                  <a:pt x="14820" y="247"/>
                </a:lnTo>
                <a:lnTo>
                  <a:pt x="14820" y="8904"/>
                </a:lnTo>
                <a:lnTo>
                  <a:pt x="14809" y="8979"/>
                </a:lnTo>
                <a:lnTo>
                  <a:pt x="14777" y="9044"/>
                </a:lnTo>
                <a:lnTo>
                  <a:pt x="14728" y="9095"/>
                </a:lnTo>
                <a:lnTo>
                  <a:pt x="14665" y="9128"/>
                </a:lnTo>
                <a:lnTo>
                  <a:pt x="14590" y="9140"/>
                </a:lnTo>
                <a:lnTo>
                  <a:pt x="250" y="9140"/>
                </a:lnTo>
                <a:lnTo>
                  <a:pt x="173" y="9128"/>
                </a:lnTo>
                <a:lnTo>
                  <a:pt x="105" y="9095"/>
                </a:lnTo>
                <a:lnTo>
                  <a:pt x="50" y="9044"/>
                </a:lnTo>
                <a:lnTo>
                  <a:pt x="13" y="8979"/>
                </a:lnTo>
                <a:lnTo>
                  <a:pt x="0" y="8904"/>
                </a:lnTo>
                <a:lnTo>
                  <a:pt x="0" y="5010"/>
                </a:lnTo>
              </a:path>
            </a:pathLst>
          </a:custGeom>
          <a:noFill/>
          <a:ln w="12700">
            <a:solidFill>
              <a:srgbClr val="59595C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s-EC">
              <a:solidFill>
                <a:prstClr val="black"/>
              </a:solidFill>
            </a:endParaRPr>
          </a:p>
        </p:txBody>
      </p:sp>
      <p:sp>
        <p:nvSpPr>
          <p:cNvPr id="10" name="AutoShape 229"/>
          <p:cNvSpPr>
            <a:spLocks/>
          </p:cNvSpPr>
          <p:nvPr/>
        </p:nvSpPr>
        <p:spPr bwMode="auto">
          <a:xfrm>
            <a:off x="5038264" y="1860844"/>
            <a:ext cx="816780" cy="543446"/>
          </a:xfrm>
          <a:custGeom>
            <a:avLst/>
            <a:gdLst>
              <a:gd name="T0" fmla="+- 0 7090 6641"/>
              <a:gd name="T1" fmla="*/ T0 w 1468"/>
              <a:gd name="T2" fmla="+- 0 7021 6974"/>
              <a:gd name="T3" fmla="*/ 7021 h 945"/>
              <a:gd name="T4" fmla="+- 0 7075 6641"/>
              <a:gd name="T5" fmla="*/ T4 w 1468"/>
              <a:gd name="T6" fmla="+- 0 7282 6974"/>
              <a:gd name="T7" fmla="*/ 7282 h 945"/>
              <a:gd name="T8" fmla="+- 0 6907 6641"/>
              <a:gd name="T9" fmla="*/ T8 w 1468"/>
              <a:gd name="T10" fmla="+- 0 7346 6974"/>
              <a:gd name="T11" fmla="*/ 7346 h 945"/>
              <a:gd name="T12" fmla="+- 0 6709 6641"/>
              <a:gd name="T13" fmla="*/ T12 w 1468"/>
              <a:gd name="T14" fmla="+- 0 7310 6974"/>
              <a:gd name="T15" fmla="*/ 7310 h 945"/>
              <a:gd name="T16" fmla="+- 0 6923 6641"/>
              <a:gd name="T17" fmla="*/ T16 w 1468"/>
              <a:gd name="T18" fmla="+- 0 7295 6974"/>
              <a:gd name="T19" fmla="*/ 7295 h 945"/>
              <a:gd name="T20" fmla="+- 0 7072 6641"/>
              <a:gd name="T21" fmla="*/ T20 w 1468"/>
              <a:gd name="T22" fmla="+- 0 7190 6974"/>
              <a:gd name="T23" fmla="*/ 7190 h 945"/>
              <a:gd name="T24" fmla="+- 0 6722 6641"/>
              <a:gd name="T25" fmla="*/ T24 w 1468"/>
              <a:gd name="T26" fmla="+- 0 7209 6974"/>
              <a:gd name="T27" fmla="*/ 7209 h 945"/>
              <a:gd name="T28" fmla="+- 0 6848 6641"/>
              <a:gd name="T29" fmla="*/ T28 w 1468"/>
              <a:gd name="T30" fmla="+- 0 7189 6974"/>
              <a:gd name="T31" fmla="*/ 7189 h 945"/>
              <a:gd name="T32" fmla="+- 0 7076 6641"/>
              <a:gd name="T33" fmla="*/ T32 w 1468"/>
              <a:gd name="T34" fmla="+- 0 7087 6974"/>
              <a:gd name="T35" fmla="*/ 7087 h 945"/>
              <a:gd name="T36" fmla="+- 0 6884 6641"/>
              <a:gd name="T37" fmla="*/ T36 w 1468"/>
              <a:gd name="T38" fmla="+- 0 7137 6974"/>
              <a:gd name="T39" fmla="*/ 7137 h 945"/>
              <a:gd name="T40" fmla="+- 0 6695 6641"/>
              <a:gd name="T41" fmla="*/ T40 w 1468"/>
              <a:gd name="T42" fmla="+- 0 7081 6974"/>
              <a:gd name="T43" fmla="*/ 7081 h 945"/>
              <a:gd name="T44" fmla="+- 0 6883 6641"/>
              <a:gd name="T45" fmla="*/ T44 w 1468"/>
              <a:gd name="T46" fmla="+- 0 7027 6974"/>
              <a:gd name="T47" fmla="*/ 7027 h 945"/>
              <a:gd name="T48" fmla="+- 0 7085 6641"/>
              <a:gd name="T49" fmla="*/ T48 w 1468"/>
              <a:gd name="T50" fmla="+- 0 7082 6974"/>
              <a:gd name="T51" fmla="*/ 7082 h 945"/>
              <a:gd name="T52" fmla="+- 0 6811 6641"/>
              <a:gd name="T53" fmla="*/ T52 w 1468"/>
              <a:gd name="T54" fmla="+- 0 6979 6974"/>
              <a:gd name="T55" fmla="*/ 6979 h 945"/>
              <a:gd name="T56" fmla="+- 0 6653 6641"/>
              <a:gd name="T57" fmla="*/ T56 w 1468"/>
              <a:gd name="T58" fmla="+- 0 7046 6974"/>
              <a:gd name="T59" fmla="*/ 7046 h 945"/>
              <a:gd name="T60" fmla="+- 0 6644 6641"/>
              <a:gd name="T61" fmla="*/ T60 w 1468"/>
              <a:gd name="T62" fmla="+- 0 7550 6974"/>
              <a:gd name="T63" fmla="*/ 7550 h 945"/>
              <a:gd name="T64" fmla="+- 0 6754 6641"/>
              <a:gd name="T65" fmla="*/ T64 w 1468"/>
              <a:gd name="T66" fmla="+- 0 7699 6974"/>
              <a:gd name="T67" fmla="*/ 7699 h 945"/>
              <a:gd name="T68" fmla="+- 0 6918 6641"/>
              <a:gd name="T69" fmla="*/ T68 w 1468"/>
              <a:gd name="T70" fmla="+- 0 7664 6974"/>
              <a:gd name="T71" fmla="*/ 7664 h 945"/>
              <a:gd name="T72" fmla="+- 0 6769 6641"/>
              <a:gd name="T73" fmla="*/ T72 w 1468"/>
              <a:gd name="T74" fmla="+- 0 7643 6974"/>
              <a:gd name="T75" fmla="*/ 7643 h 945"/>
              <a:gd name="T76" fmla="+- 0 6762 6641"/>
              <a:gd name="T77" fmla="*/ T76 w 1468"/>
              <a:gd name="T78" fmla="+- 0 7598 6974"/>
              <a:gd name="T79" fmla="*/ 7598 h 945"/>
              <a:gd name="T80" fmla="+- 0 6940 6641"/>
              <a:gd name="T81" fmla="*/ T80 w 1468"/>
              <a:gd name="T82" fmla="+- 0 7558 6974"/>
              <a:gd name="T83" fmla="*/ 7558 h 945"/>
              <a:gd name="T84" fmla="+- 0 6717 6641"/>
              <a:gd name="T85" fmla="*/ T84 w 1468"/>
              <a:gd name="T86" fmla="+- 0 7524 6974"/>
              <a:gd name="T87" fmla="*/ 7524 h 945"/>
              <a:gd name="T88" fmla="+- 0 6753 6641"/>
              <a:gd name="T89" fmla="*/ T88 w 1468"/>
              <a:gd name="T90" fmla="+- 0 7489 6974"/>
              <a:gd name="T91" fmla="*/ 7489 h 945"/>
              <a:gd name="T92" fmla="+- 0 6926 6641"/>
              <a:gd name="T93" fmla="*/ T92 w 1468"/>
              <a:gd name="T94" fmla="+- 0 7471 6974"/>
              <a:gd name="T95" fmla="*/ 7471 h 945"/>
              <a:gd name="T96" fmla="+- 0 6762 6641"/>
              <a:gd name="T97" fmla="*/ T96 w 1468"/>
              <a:gd name="T98" fmla="+- 0 7430 6974"/>
              <a:gd name="T99" fmla="*/ 7430 h 945"/>
              <a:gd name="T100" fmla="+- 0 6754 6641"/>
              <a:gd name="T101" fmla="*/ T100 w 1468"/>
              <a:gd name="T102" fmla="+- 0 7386 6974"/>
              <a:gd name="T103" fmla="*/ 7386 h 945"/>
              <a:gd name="T104" fmla="+- 0 6971 6641"/>
              <a:gd name="T105" fmla="*/ T104 w 1468"/>
              <a:gd name="T106" fmla="+- 0 7392 6974"/>
              <a:gd name="T107" fmla="*/ 7392 h 945"/>
              <a:gd name="T108" fmla="+- 0 7106 6641"/>
              <a:gd name="T109" fmla="*/ T108 w 1468"/>
              <a:gd name="T110" fmla="+- 0 7344 6974"/>
              <a:gd name="T111" fmla="*/ 7344 h 945"/>
              <a:gd name="T112" fmla="+- 0 7127 6641"/>
              <a:gd name="T113" fmla="*/ T112 w 1468"/>
              <a:gd name="T114" fmla="+- 0 7175 6974"/>
              <a:gd name="T115" fmla="*/ 7175 h 945"/>
              <a:gd name="T116" fmla="+- 0 7466 6641"/>
              <a:gd name="T117" fmla="*/ T116 w 1468"/>
              <a:gd name="T118" fmla="+- 0 7484 6974"/>
              <a:gd name="T119" fmla="*/ 7484 h 945"/>
              <a:gd name="T120" fmla="+- 0 7411 6641"/>
              <a:gd name="T121" fmla="*/ T120 w 1468"/>
              <a:gd name="T122" fmla="+- 0 7814 6974"/>
              <a:gd name="T123" fmla="*/ 7814 h 945"/>
              <a:gd name="T124" fmla="+- 0 7060 6641"/>
              <a:gd name="T125" fmla="*/ T124 w 1468"/>
              <a:gd name="T126" fmla="+- 0 7833 6974"/>
              <a:gd name="T127" fmla="*/ 7833 h 945"/>
              <a:gd name="T128" fmla="+- 0 7186 6641"/>
              <a:gd name="T129" fmla="*/ T128 w 1468"/>
              <a:gd name="T130" fmla="+- 0 7813 6974"/>
              <a:gd name="T131" fmla="*/ 7813 h 945"/>
              <a:gd name="T132" fmla="+- 0 7414 6641"/>
              <a:gd name="T133" fmla="*/ T132 w 1468"/>
              <a:gd name="T134" fmla="+- 0 7425 6974"/>
              <a:gd name="T135" fmla="*/ 7425 h 945"/>
              <a:gd name="T136" fmla="+- 0 7380 6641"/>
              <a:gd name="T137" fmla="*/ T136 w 1468"/>
              <a:gd name="T138" fmla="+- 0 7730 6974"/>
              <a:gd name="T139" fmla="*/ 7730 h 945"/>
              <a:gd name="T140" fmla="+- 0 7037 6641"/>
              <a:gd name="T141" fmla="*/ T140 w 1468"/>
              <a:gd name="T142" fmla="+- 0 7712 6974"/>
              <a:gd name="T143" fmla="*/ 7712 h 945"/>
              <a:gd name="T144" fmla="+- 0 7337 6641"/>
              <a:gd name="T145" fmla="*/ T144 w 1468"/>
              <a:gd name="T146" fmla="+- 0 7695 6974"/>
              <a:gd name="T147" fmla="*/ 7695 h 945"/>
              <a:gd name="T148" fmla="+- 0 7399 6641"/>
              <a:gd name="T149" fmla="*/ T148 w 1468"/>
              <a:gd name="T150" fmla="+- 0 7614 6974"/>
              <a:gd name="T151" fmla="*/ 7614 h 945"/>
              <a:gd name="T152" fmla="+- 0 7045 6641"/>
              <a:gd name="T153" fmla="*/ T152 w 1468"/>
              <a:gd name="T154" fmla="+- 0 7614 6974"/>
              <a:gd name="T155" fmla="*/ 7614 h 945"/>
              <a:gd name="T156" fmla="+- 0 7260 6641"/>
              <a:gd name="T157" fmla="*/ T156 w 1468"/>
              <a:gd name="T158" fmla="+- 0 7601 6974"/>
              <a:gd name="T159" fmla="*/ 7601 h 945"/>
              <a:gd name="T160" fmla="+- 0 7413 6641"/>
              <a:gd name="T161" fmla="*/ T160 w 1468"/>
              <a:gd name="T162" fmla="+- 0 7494 6974"/>
              <a:gd name="T163" fmla="*/ 7494 h 945"/>
              <a:gd name="T164" fmla="+- 0 7032 6641"/>
              <a:gd name="T165" fmla="*/ T164 w 1468"/>
              <a:gd name="T166" fmla="+- 0 7494 6974"/>
              <a:gd name="T167" fmla="*/ 7494 h 945"/>
              <a:gd name="T168" fmla="+- 0 7413 6641"/>
              <a:gd name="T169" fmla="*/ T168 w 1468"/>
              <a:gd name="T170" fmla="+- 0 7494 6974"/>
              <a:gd name="T171" fmla="*/ 7494 h 945"/>
              <a:gd name="T172" fmla="+- 0 7186 6641"/>
              <a:gd name="T173" fmla="*/ T172 w 1468"/>
              <a:gd name="T174" fmla="+- 0 7387 6974"/>
              <a:gd name="T175" fmla="*/ 7387 h 945"/>
              <a:gd name="T176" fmla="+- 0 6989 6641"/>
              <a:gd name="T177" fmla="*/ T176 w 1468"/>
              <a:gd name="T178" fmla="+- 0 7460 6974"/>
              <a:gd name="T179" fmla="*/ 7460 h 945"/>
              <a:gd name="T180" fmla="+- 0 6982 6641"/>
              <a:gd name="T181" fmla="*/ T180 w 1468"/>
              <a:gd name="T182" fmla="+- 0 7818 6974"/>
              <a:gd name="T183" fmla="*/ 7818 h 945"/>
              <a:gd name="T184" fmla="+- 0 7047 6641"/>
              <a:gd name="T185" fmla="*/ T184 w 1468"/>
              <a:gd name="T186" fmla="+- 0 7887 6974"/>
              <a:gd name="T187" fmla="*/ 7887 h 945"/>
              <a:gd name="T188" fmla="+- 0 7324 6641"/>
              <a:gd name="T189" fmla="*/ T188 w 1468"/>
              <a:gd name="T190" fmla="+- 0 7908 6974"/>
              <a:gd name="T191" fmla="*/ 7908 h 945"/>
              <a:gd name="T192" fmla="+- 0 7455 6641"/>
              <a:gd name="T193" fmla="*/ T192 w 1468"/>
              <a:gd name="T194" fmla="+- 0 7848 6974"/>
              <a:gd name="T195" fmla="*/ 7848 h 945"/>
              <a:gd name="T196" fmla="+- 0 7467 6641"/>
              <a:gd name="T197" fmla="*/ T196 w 1468"/>
              <a:gd name="T198" fmla="+- 0 7707 6974"/>
              <a:gd name="T199" fmla="*/ 7707 h 945"/>
              <a:gd name="T200" fmla="+- 0 7466 6641"/>
              <a:gd name="T201" fmla="*/ T200 w 1468"/>
              <a:gd name="T202" fmla="+- 0 7568 6974"/>
              <a:gd name="T203" fmla="*/ 7568 h 945"/>
              <a:gd name="T204" fmla="+- 0 8109 6641"/>
              <a:gd name="T205" fmla="*/ T204 w 1468"/>
              <a:gd name="T206" fmla="+- 0 7071 6974"/>
              <a:gd name="T207" fmla="*/ 7071 h 945"/>
              <a:gd name="T208" fmla="+- 0 7441 6641"/>
              <a:gd name="T209" fmla="*/ T208 w 1468"/>
              <a:gd name="T210" fmla="+- 0 6985 6974"/>
              <a:gd name="T211" fmla="*/ 6985 h 945"/>
              <a:gd name="T212" fmla="+- 0 7187 6641"/>
              <a:gd name="T213" fmla="*/ T212 w 1468"/>
              <a:gd name="T214" fmla="+- 0 7107 6974"/>
              <a:gd name="T215" fmla="*/ 7107 h 945"/>
              <a:gd name="T216" fmla="+- 0 7286 6641"/>
              <a:gd name="T217" fmla="*/ T216 w 1468"/>
              <a:gd name="T218" fmla="+- 0 7154 6974"/>
              <a:gd name="T219" fmla="*/ 7154 h 945"/>
              <a:gd name="T220" fmla="+- 0 7358 6641"/>
              <a:gd name="T221" fmla="*/ T220 w 1468"/>
              <a:gd name="T222" fmla="+- 0 7067 6974"/>
              <a:gd name="T223" fmla="*/ 7067 h 945"/>
              <a:gd name="T224" fmla="+- 0 8060 6641"/>
              <a:gd name="T225" fmla="*/ T224 w 1468"/>
              <a:gd name="T226" fmla="+- 0 7152 6974"/>
              <a:gd name="T227" fmla="*/ 7152 h 945"/>
              <a:gd name="T228" fmla="+- 0 7540 6641"/>
              <a:gd name="T229" fmla="*/ T228 w 1468"/>
              <a:gd name="T230" fmla="+- 0 7480 6974"/>
              <a:gd name="T231" fmla="*/ 7480 h 945"/>
              <a:gd name="T232" fmla="+- 0 8087 6641"/>
              <a:gd name="T233" fmla="*/ T232 w 1468"/>
              <a:gd name="T234" fmla="+- 0 7531 6974"/>
              <a:gd name="T235" fmla="*/ 7531 h 94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</a:cxnLst>
            <a:rect l="0" t="0" r="r" b="b"/>
            <a:pathLst>
              <a:path w="1468" h="945">
                <a:moveTo>
                  <a:pt x="488" y="138"/>
                </a:moveTo>
                <a:lnTo>
                  <a:pt x="488" y="132"/>
                </a:lnTo>
                <a:lnTo>
                  <a:pt x="485" y="97"/>
                </a:lnTo>
                <a:lnTo>
                  <a:pt x="472" y="69"/>
                </a:lnTo>
                <a:lnTo>
                  <a:pt x="456" y="53"/>
                </a:lnTo>
                <a:lnTo>
                  <a:pt x="449" y="47"/>
                </a:lnTo>
                <a:lnTo>
                  <a:pt x="444" y="44"/>
                </a:lnTo>
                <a:lnTo>
                  <a:pt x="444" y="108"/>
                </a:lnTo>
                <a:lnTo>
                  <a:pt x="435" y="113"/>
                </a:lnTo>
                <a:lnTo>
                  <a:pt x="435" y="201"/>
                </a:lnTo>
                <a:lnTo>
                  <a:pt x="434" y="205"/>
                </a:lnTo>
                <a:lnTo>
                  <a:pt x="434" y="308"/>
                </a:lnTo>
                <a:lnTo>
                  <a:pt x="431" y="323"/>
                </a:lnTo>
                <a:lnTo>
                  <a:pt x="420" y="334"/>
                </a:lnTo>
                <a:lnTo>
                  <a:pt x="400" y="345"/>
                </a:lnTo>
                <a:lnTo>
                  <a:pt x="356" y="359"/>
                </a:lnTo>
                <a:lnTo>
                  <a:pt x="311" y="368"/>
                </a:lnTo>
                <a:lnTo>
                  <a:pt x="266" y="372"/>
                </a:lnTo>
                <a:lnTo>
                  <a:pt x="220" y="370"/>
                </a:lnTo>
                <a:lnTo>
                  <a:pt x="186" y="366"/>
                </a:lnTo>
                <a:lnTo>
                  <a:pt x="152" y="359"/>
                </a:lnTo>
                <a:lnTo>
                  <a:pt x="118" y="351"/>
                </a:lnTo>
                <a:lnTo>
                  <a:pt x="84" y="343"/>
                </a:lnTo>
                <a:lnTo>
                  <a:pt x="68" y="336"/>
                </a:lnTo>
                <a:lnTo>
                  <a:pt x="57" y="324"/>
                </a:lnTo>
                <a:lnTo>
                  <a:pt x="53" y="309"/>
                </a:lnTo>
                <a:lnTo>
                  <a:pt x="57" y="288"/>
                </a:lnTo>
                <a:lnTo>
                  <a:pt x="132" y="310"/>
                </a:lnTo>
                <a:lnTo>
                  <a:pt x="207" y="321"/>
                </a:lnTo>
                <a:lnTo>
                  <a:pt x="282" y="321"/>
                </a:lnTo>
                <a:lnTo>
                  <a:pt x="356" y="310"/>
                </a:lnTo>
                <a:lnTo>
                  <a:pt x="428" y="288"/>
                </a:lnTo>
                <a:lnTo>
                  <a:pt x="430" y="288"/>
                </a:lnTo>
                <a:lnTo>
                  <a:pt x="434" y="308"/>
                </a:lnTo>
                <a:lnTo>
                  <a:pt x="434" y="205"/>
                </a:lnTo>
                <a:lnTo>
                  <a:pt x="431" y="216"/>
                </a:lnTo>
                <a:lnTo>
                  <a:pt x="420" y="228"/>
                </a:lnTo>
                <a:lnTo>
                  <a:pt x="404" y="236"/>
                </a:lnTo>
                <a:lnTo>
                  <a:pt x="323" y="259"/>
                </a:lnTo>
                <a:lnTo>
                  <a:pt x="242" y="267"/>
                </a:lnTo>
                <a:lnTo>
                  <a:pt x="162" y="259"/>
                </a:lnTo>
                <a:lnTo>
                  <a:pt x="81" y="235"/>
                </a:lnTo>
                <a:lnTo>
                  <a:pt x="66" y="227"/>
                </a:lnTo>
                <a:lnTo>
                  <a:pt x="56" y="216"/>
                </a:lnTo>
                <a:lnTo>
                  <a:pt x="53" y="201"/>
                </a:lnTo>
                <a:lnTo>
                  <a:pt x="57" y="183"/>
                </a:lnTo>
                <a:lnTo>
                  <a:pt x="132" y="204"/>
                </a:lnTo>
                <a:lnTo>
                  <a:pt x="207" y="215"/>
                </a:lnTo>
                <a:lnTo>
                  <a:pt x="282" y="215"/>
                </a:lnTo>
                <a:lnTo>
                  <a:pt x="357" y="203"/>
                </a:lnTo>
                <a:lnTo>
                  <a:pt x="427" y="183"/>
                </a:lnTo>
                <a:lnTo>
                  <a:pt x="433" y="181"/>
                </a:lnTo>
                <a:lnTo>
                  <a:pt x="435" y="201"/>
                </a:lnTo>
                <a:lnTo>
                  <a:pt x="435" y="113"/>
                </a:lnTo>
                <a:lnTo>
                  <a:pt x="428" y="117"/>
                </a:lnTo>
                <a:lnTo>
                  <a:pt x="414" y="126"/>
                </a:lnTo>
                <a:lnTo>
                  <a:pt x="402" y="133"/>
                </a:lnTo>
                <a:lnTo>
                  <a:pt x="390" y="138"/>
                </a:lnTo>
                <a:lnTo>
                  <a:pt x="317" y="156"/>
                </a:lnTo>
                <a:lnTo>
                  <a:pt x="243" y="163"/>
                </a:lnTo>
                <a:lnTo>
                  <a:pt x="169" y="157"/>
                </a:lnTo>
                <a:lnTo>
                  <a:pt x="96" y="138"/>
                </a:lnTo>
                <a:lnTo>
                  <a:pt x="85" y="132"/>
                </a:lnTo>
                <a:lnTo>
                  <a:pt x="74" y="124"/>
                </a:lnTo>
                <a:lnTo>
                  <a:pt x="65" y="115"/>
                </a:lnTo>
                <a:lnTo>
                  <a:pt x="54" y="107"/>
                </a:lnTo>
                <a:lnTo>
                  <a:pt x="64" y="99"/>
                </a:lnTo>
                <a:lnTo>
                  <a:pt x="74" y="90"/>
                </a:lnTo>
                <a:lnTo>
                  <a:pt x="84" y="83"/>
                </a:lnTo>
                <a:lnTo>
                  <a:pt x="95" y="78"/>
                </a:lnTo>
                <a:lnTo>
                  <a:pt x="169" y="59"/>
                </a:lnTo>
                <a:lnTo>
                  <a:pt x="242" y="53"/>
                </a:lnTo>
                <a:lnTo>
                  <a:pt x="316" y="59"/>
                </a:lnTo>
                <a:lnTo>
                  <a:pt x="390" y="77"/>
                </a:lnTo>
                <a:lnTo>
                  <a:pt x="402" y="82"/>
                </a:lnTo>
                <a:lnTo>
                  <a:pt x="414" y="89"/>
                </a:lnTo>
                <a:lnTo>
                  <a:pt x="428" y="98"/>
                </a:lnTo>
                <a:lnTo>
                  <a:pt x="444" y="108"/>
                </a:lnTo>
                <a:lnTo>
                  <a:pt x="444" y="44"/>
                </a:lnTo>
                <a:lnTo>
                  <a:pt x="418" y="30"/>
                </a:lnTo>
                <a:lnTo>
                  <a:pt x="357" y="11"/>
                </a:lnTo>
                <a:lnTo>
                  <a:pt x="296" y="1"/>
                </a:lnTo>
                <a:lnTo>
                  <a:pt x="233" y="0"/>
                </a:lnTo>
                <a:lnTo>
                  <a:pt x="170" y="5"/>
                </a:lnTo>
                <a:lnTo>
                  <a:pt x="140" y="11"/>
                </a:lnTo>
                <a:lnTo>
                  <a:pt x="109" y="19"/>
                </a:lnTo>
                <a:lnTo>
                  <a:pt x="80" y="29"/>
                </a:lnTo>
                <a:lnTo>
                  <a:pt x="51" y="40"/>
                </a:lnTo>
                <a:lnTo>
                  <a:pt x="28" y="54"/>
                </a:lnTo>
                <a:lnTo>
                  <a:pt x="12" y="72"/>
                </a:lnTo>
                <a:lnTo>
                  <a:pt x="3" y="96"/>
                </a:lnTo>
                <a:lnTo>
                  <a:pt x="0" y="124"/>
                </a:lnTo>
                <a:lnTo>
                  <a:pt x="2" y="288"/>
                </a:lnTo>
                <a:lnTo>
                  <a:pt x="2" y="368"/>
                </a:lnTo>
                <a:lnTo>
                  <a:pt x="2" y="403"/>
                </a:lnTo>
                <a:lnTo>
                  <a:pt x="3" y="576"/>
                </a:lnTo>
                <a:lnTo>
                  <a:pt x="2" y="618"/>
                </a:lnTo>
                <a:lnTo>
                  <a:pt x="6" y="645"/>
                </a:lnTo>
                <a:lnTo>
                  <a:pt x="17" y="668"/>
                </a:lnTo>
                <a:lnTo>
                  <a:pt x="33" y="687"/>
                </a:lnTo>
                <a:lnTo>
                  <a:pt x="56" y="702"/>
                </a:lnTo>
                <a:lnTo>
                  <a:pt x="113" y="725"/>
                </a:lnTo>
                <a:lnTo>
                  <a:pt x="175" y="738"/>
                </a:lnTo>
                <a:lnTo>
                  <a:pt x="238" y="743"/>
                </a:lnTo>
                <a:lnTo>
                  <a:pt x="299" y="742"/>
                </a:lnTo>
                <a:lnTo>
                  <a:pt x="299" y="691"/>
                </a:lnTo>
                <a:lnTo>
                  <a:pt x="299" y="690"/>
                </a:lnTo>
                <a:lnTo>
                  <a:pt x="277" y="690"/>
                </a:lnTo>
                <a:lnTo>
                  <a:pt x="266" y="691"/>
                </a:lnTo>
                <a:lnTo>
                  <a:pt x="260" y="691"/>
                </a:lnTo>
                <a:lnTo>
                  <a:pt x="254" y="690"/>
                </a:lnTo>
                <a:lnTo>
                  <a:pt x="170" y="676"/>
                </a:lnTo>
                <a:lnTo>
                  <a:pt x="128" y="669"/>
                </a:lnTo>
                <a:lnTo>
                  <a:pt x="87" y="660"/>
                </a:lnTo>
                <a:lnTo>
                  <a:pt x="72" y="653"/>
                </a:lnTo>
                <a:lnTo>
                  <a:pt x="63" y="642"/>
                </a:lnTo>
                <a:lnTo>
                  <a:pt x="61" y="625"/>
                </a:lnTo>
                <a:lnTo>
                  <a:pt x="66" y="605"/>
                </a:lnTo>
                <a:lnTo>
                  <a:pt x="121" y="624"/>
                </a:lnTo>
                <a:lnTo>
                  <a:pt x="179" y="635"/>
                </a:lnTo>
                <a:lnTo>
                  <a:pt x="239" y="639"/>
                </a:lnTo>
                <a:lnTo>
                  <a:pt x="299" y="638"/>
                </a:lnTo>
                <a:lnTo>
                  <a:pt x="299" y="605"/>
                </a:lnTo>
                <a:lnTo>
                  <a:pt x="299" y="584"/>
                </a:lnTo>
                <a:lnTo>
                  <a:pt x="259" y="584"/>
                </a:lnTo>
                <a:lnTo>
                  <a:pt x="247" y="584"/>
                </a:lnTo>
                <a:lnTo>
                  <a:pt x="236" y="583"/>
                </a:lnTo>
                <a:lnTo>
                  <a:pt x="156" y="568"/>
                </a:lnTo>
                <a:lnTo>
                  <a:pt x="115" y="559"/>
                </a:lnTo>
                <a:lnTo>
                  <a:pt x="76" y="550"/>
                </a:lnTo>
                <a:lnTo>
                  <a:pt x="62" y="543"/>
                </a:lnTo>
                <a:lnTo>
                  <a:pt x="54" y="531"/>
                </a:lnTo>
                <a:lnTo>
                  <a:pt x="53" y="515"/>
                </a:lnTo>
                <a:lnTo>
                  <a:pt x="57" y="497"/>
                </a:lnTo>
                <a:lnTo>
                  <a:pt x="112" y="515"/>
                </a:lnTo>
                <a:lnTo>
                  <a:pt x="167" y="525"/>
                </a:lnTo>
                <a:lnTo>
                  <a:pt x="223" y="529"/>
                </a:lnTo>
                <a:lnTo>
                  <a:pt x="280" y="527"/>
                </a:lnTo>
                <a:lnTo>
                  <a:pt x="282" y="515"/>
                </a:lnTo>
                <a:lnTo>
                  <a:pt x="284" y="504"/>
                </a:lnTo>
                <a:lnTo>
                  <a:pt x="285" y="497"/>
                </a:lnTo>
                <a:lnTo>
                  <a:pt x="286" y="490"/>
                </a:lnTo>
                <a:lnTo>
                  <a:pt x="288" y="466"/>
                </a:lnTo>
                <a:lnTo>
                  <a:pt x="249" y="466"/>
                </a:lnTo>
                <a:lnTo>
                  <a:pt x="205" y="466"/>
                </a:lnTo>
                <a:lnTo>
                  <a:pt x="163" y="463"/>
                </a:lnTo>
                <a:lnTo>
                  <a:pt x="121" y="456"/>
                </a:lnTo>
                <a:lnTo>
                  <a:pt x="81" y="442"/>
                </a:lnTo>
                <a:lnTo>
                  <a:pt x="65" y="434"/>
                </a:lnTo>
                <a:lnTo>
                  <a:pt x="56" y="424"/>
                </a:lnTo>
                <a:lnTo>
                  <a:pt x="53" y="411"/>
                </a:lnTo>
                <a:lnTo>
                  <a:pt x="57" y="393"/>
                </a:lnTo>
                <a:lnTo>
                  <a:pt x="113" y="412"/>
                </a:lnTo>
                <a:lnTo>
                  <a:pt x="169" y="423"/>
                </a:lnTo>
                <a:lnTo>
                  <a:pt x="226" y="427"/>
                </a:lnTo>
                <a:lnTo>
                  <a:pt x="284" y="426"/>
                </a:lnTo>
                <a:lnTo>
                  <a:pt x="299" y="424"/>
                </a:lnTo>
                <a:lnTo>
                  <a:pt x="315" y="421"/>
                </a:lnTo>
                <a:lnTo>
                  <a:pt x="330" y="418"/>
                </a:lnTo>
                <a:lnTo>
                  <a:pt x="345" y="413"/>
                </a:lnTo>
                <a:lnTo>
                  <a:pt x="375" y="403"/>
                </a:lnTo>
                <a:lnTo>
                  <a:pt x="401" y="393"/>
                </a:lnTo>
                <a:lnTo>
                  <a:pt x="435" y="380"/>
                </a:lnTo>
                <a:lnTo>
                  <a:pt x="459" y="372"/>
                </a:lnTo>
                <a:lnTo>
                  <a:pt x="465" y="370"/>
                </a:lnTo>
                <a:lnTo>
                  <a:pt x="482" y="364"/>
                </a:lnTo>
                <a:lnTo>
                  <a:pt x="488" y="359"/>
                </a:lnTo>
                <a:lnTo>
                  <a:pt x="487" y="288"/>
                </a:lnTo>
                <a:lnTo>
                  <a:pt x="487" y="267"/>
                </a:lnTo>
                <a:lnTo>
                  <a:pt x="486" y="238"/>
                </a:lnTo>
                <a:lnTo>
                  <a:pt x="486" y="201"/>
                </a:lnTo>
                <a:lnTo>
                  <a:pt x="487" y="183"/>
                </a:lnTo>
                <a:lnTo>
                  <a:pt x="487" y="181"/>
                </a:lnTo>
                <a:lnTo>
                  <a:pt x="487" y="163"/>
                </a:lnTo>
                <a:lnTo>
                  <a:pt x="488" y="138"/>
                </a:lnTo>
                <a:moveTo>
                  <a:pt x="827" y="546"/>
                </a:moveTo>
                <a:lnTo>
                  <a:pt x="825" y="510"/>
                </a:lnTo>
                <a:lnTo>
                  <a:pt x="812" y="482"/>
                </a:lnTo>
                <a:lnTo>
                  <a:pt x="796" y="466"/>
                </a:lnTo>
                <a:lnTo>
                  <a:pt x="790" y="460"/>
                </a:lnTo>
                <a:lnTo>
                  <a:pt x="774" y="451"/>
                </a:lnTo>
                <a:lnTo>
                  <a:pt x="774" y="824"/>
                </a:lnTo>
                <a:lnTo>
                  <a:pt x="770" y="840"/>
                </a:lnTo>
                <a:lnTo>
                  <a:pt x="759" y="852"/>
                </a:lnTo>
                <a:lnTo>
                  <a:pt x="743" y="860"/>
                </a:lnTo>
                <a:lnTo>
                  <a:pt x="662" y="883"/>
                </a:lnTo>
                <a:lnTo>
                  <a:pt x="581" y="890"/>
                </a:lnTo>
                <a:lnTo>
                  <a:pt x="500" y="883"/>
                </a:lnTo>
                <a:lnTo>
                  <a:pt x="419" y="859"/>
                </a:lnTo>
                <a:lnTo>
                  <a:pt x="404" y="851"/>
                </a:lnTo>
                <a:lnTo>
                  <a:pt x="394" y="840"/>
                </a:lnTo>
                <a:lnTo>
                  <a:pt x="390" y="825"/>
                </a:lnTo>
                <a:lnTo>
                  <a:pt x="393" y="805"/>
                </a:lnTo>
                <a:lnTo>
                  <a:pt x="469" y="827"/>
                </a:lnTo>
                <a:lnTo>
                  <a:pt x="545" y="839"/>
                </a:lnTo>
                <a:lnTo>
                  <a:pt x="620" y="838"/>
                </a:lnTo>
                <a:lnTo>
                  <a:pt x="696" y="827"/>
                </a:lnTo>
                <a:lnTo>
                  <a:pt x="771" y="805"/>
                </a:lnTo>
                <a:lnTo>
                  <a:pt x="774" y="824"/>
                </a:lnTo>
                <a:lnTo>
                  <a:pt x="774" y="451"/>
                </a:lnTo>
                <a:lnTo>
                  <a:pt x="773" y="451"/>
                </a:lnTo>
                <a:lnTo>
                  <a:pt x="773" y="613"/>
                </a:lnTo>
                <a:lnTo>
                  <a:pt x="773" y="719"/>
                </a:lnTo>
                <a:lnTo>
                  <a:pt x="768" y="735"/>
                </a:lnTo>
                <a:lnTo>
                  <a:pt x="756" y="748"/>
                </a:lnTo>
                <a:lnTo>
                  <a:pt x="739" y="756"/>
                </a:lnTo>
                <a:lnTo>
                  <a:pt x="661" y="777"/>
                </a:lnTo>
                <a:lnTo>
                  <a:pt x="583" y="784"/>
                </a:lnTo>
                <a:lnTo>
                  <a:pt x="505" y="778"/>
                </a:lnTo>
                <a:lnTo>
                  <a:pt x="427" y="757"/>
                </a:lnTo>
                <a:lnTo>
                  <a:pt x="410" y="749"/>
                </a:lnTo>
                <a:lnTo>
                  <a:pt x="396" y="738"/>
                </a:lnTo>
                <a:lnTo>
                  <a:pt x="390" y="722"/>
                </a:lnTo>
                <a:lnTo>
                  <a:pt x="392" y="700"/>
                </a:lnTo>
                <a:lnTo>
                  <a:pt x="468" y="721"/>
                </a:lnTo>
                <a:lnTo>
                  <a:pt x="544" y="733"/>
                </a:lnTo>
                <a:lnTo>
                  <a:pt x="620" y="733"/>
                </a:lnTo>
                <a:lnTo>
                  <a:pt x="696" y="721"/>
                </a:lnTo>
                <a:lnTo>
                  <a:pt x="769" y="700"/>
                </a:lnTo>
                <a:lnTo>
                  <a:pt x="771" y="699"/>
                </a:lnTo>
                <a:lnTo>
                  <a:pt x="773" y="719"/>
                </a:lnTo>
                <a:lnTo>
                  <a:pt x="773" y="613"/>
                </a:lnTo>
                <a:lnTo>
                  <a:pt x="769" y="628"/>
                </a:lnTo>
                <a:lnTo>
                  <a:pt x="758" y="640"/>
                </a:lnTo>
                <a:lnTo>
                  <a:pt x="742" y="649"/>
                </a:lnTo>
                <a:lnTo>
                  <a:pt x="662" y="671"/>
                </a:lnTo>
                <a:lnTo>
                  <a:pt x="581" y="679"/>
                </a:lnTo>
                <a:lnTo>
                  <a:pt x="501" y="671"/>
                </a:lnTo>
                <a:lnTo>
                  <a:pt x="420" y="648"/>
                </a:lnTo>
                <a:lnTo>
                  <a:pt x="404" y="640"/>
                </a:lnTo>
                <a:lnTo>
                  <a:pt x="394" y="628"/>
                </a:lnTo>
                <a:lnTo>
                  <a:pt x="389" y="613"/>
                </a:lnTo>
                <a:lnTo>
                  <a:pt x="392" y="594"/>
                </a:lnTo>
                <a:lnTo>
                  <a:pt x="468" y="616"/>
                </a:lnTo>
                <a:lnTo>
                  <a:pt x="544" y="627"/>
                </a:lnTo>
                <a:lnTo>
                  <a:pt x="619" y="627"/>
                </a:lnTo>
                <a:lnTo>
                  <a:pt x="695" y="616"/>
                </a:lnTo>
                <a:lnTo>
                  <a:pt x="770" y="594"/>
                </a:lnTo>
                <a:lnTo>
                  <a:pt x="773" y="613"/>
                </a:lnTo>
                <a:lnTo>
                  <a:pt x="773" y="451"/>
                </a:lnTo>
                <a:lnTo>
                  <a:pt x="772" y="450"/>
                </a:lnTo>
                <a:lnTo>
                  <a:pt x="772" y="520"/>
                </a:lnTo>
                <a:lnTo>
                  <a:pt x="733" y="549"/>
                </a:lnTo>
                <a:lnTo>
                  <a:pt x="667" y="567"/>
                </a:lnTo>
                <a:lnTo>
                  <a:pt x="585" y="573"/>
                </a:lnTo>
                <a:lnTo>
                  <a:pt x="503" y="568"/>
                </a:lnTo>
                <a:lnTo>
                  <a:pt x="434" y="551"/>
                </a:lnTo>
                <a:lnTo>
                  <a:pt x="391" y="520"/>
                </a:lnTo>
                <a:lnTo>
                  <a:pt x="428" y="491"/>
                </a:lnTo>
                <a:lnTo>
                  <a:pt x="494" y="473"/>
                </a:lnTo>
                <a:lnTo>
                  <a:pt x="575" y="466"/>
                </a:lnTo>
                <a:lnTo>
                  <a:pt x="658" y="472"/>
                </a:lnTo>
                <a:lnTo>
                  <a:pt x="729" y="489"/>
                </a:lnTo>
                <a:lnTo>
                  <a:pt x="772" y="520"/>
                </a:lnTo>
                <a:lnTo>
                  <a:pt x="772" y="450"/>
                </a:lnTo>
                <a:lnTo>
                  <a:pt x="759" y="443"/>
                </a:lnTo>
                <a:lnTo>
                  <a:pt x="707" y="425"/>
                </a:lnTo>
                <a:lnTo>
                  <a:pt x="654" y="416"/>
                </a:lnTo>
                <a:lnTo>
                  <a:pt x="600" y="412"/>
                </a:lnTo>
                <a:lnTo>
                  <a:pt x="545" y="413"/>
                </a:lnTo>
                <a:lnTo>
                  <a:pt x="504" y="416"/>
                </a:lnTo>
                <a:lnTo>
                  <a:pt x="463" y="423"/>
                </a:lnTo>
                <a:lnTo>
                  <a:pt x="424" y="435"/>
                </a:lnTo>
                <a:lnTo>
                  <a:pt x="385" y="452"/>
                </a:lnTo>
                <a:lnTo>
                  <a:pt x="364" y="467"/>
                </a:lnTo>
                <a:lnTo>
                  <a:pt x="348" y="486"/>
                </a:lnTo>
                <a:lnTo>
                  <a:pt x="339" y="508"/>
                </a:lnTo>
                <a:lnTo>
                  <a:pt x="337" y="535"/>
                </a:lnTo>
                <a:lnTo>
                  <a:pt x="337" y="594"/>
                </a:lnTo>
                <a:lnTo>
                  <a:pt x="337" y="757"/>
                </a:lnTo>
                <a:lnTo>
                  <a:pt x="338" y="828"/>
                </a:lnTo>
                <a:lnTo>
                  <a:pt x="341" y="844"/>
                </a:lnTo>
                <a:lnTo>
                  <a:pt x="347" y="859"/>
                </a:lnTo>
                <a:lnTo>
                  <a:pt x="355" y="874"/>
                </a:lnTo>
                <a:lnTo>
                  <a:pt x="365" y="887"/>
                </a:lnTo>
                <a:lnTo>
                  <a:pt x="377" y="898"/>
                </a:lnTo>
                <a:lnTo>
                  <a:pt x="391" y="906"/>
                </a:lnTo>
                <a:lnTo>
                  <a:pt x="406" y="913"/>
                </a:lnTo>
                <a:lnTo>
                  <a:pt x="421" y="919"/>
                </a:lnTo>
                <a:lnTo>
                  <a:pt x="478" y="936"/>
                </a:lnTo>
                <a:lnTo>
                  <a:pt x="536" y="944"/>
                </a:lnTo>
                <a:lnTo>
                  <a:pt x="595" y="944"/>
                </a:lnTo>
                <a:lnTo>
                  <a:pt x="653" y="939"/>
                </a:lnTo>
                <a:lnTo>
                  <a:pt x="683" y="934"/>
                </a:lnTo>
                <a:lnTo>
                  <a:pt x="713" y="926"/>
                </a:lnTo>
                <a:lnTo>
                  <a:pt x="742" y="917"/>
                </a:lnTo>
                <a:lnTo>
                  <a:pt x="771" y="906"/>
                </a:lnTo>
                <a:lnTo>
                  <a:pt x="796" y="893"/>
                </a:lnTo>
                <a:lnTo>
                  <a:pt x="798" y="890"/>
                </a:lnTo>
                <a:lnTo>
                  <a:pt x="814" y="874"/>
                </a:lnTo>
                <a:lnTo>
                  <a:pt x="824" y="849"/>
                </a:lnTo>
                <a:lnTo>
                  <a:pt x="827" y="819"/>
                </a:lnTo>
                <a:lnTo>
                  <a:pt x="826" y="805"/>
                </a:lnTo>
                <a:lnTo>
                  <a:pt x="826" y="784"/>
                </a:lnTo>
                <a:lnTo>
                  <a:pt x="826" y="733"/>
                </a:lnTo>
                <a:lnTo>
                  <a:pt x="826" y="719"/>
                </a:lnTo>
                <a:lnTo>
                  <a:pt x="826" y="699"/>
                </a:lnTo>
                <a:lnTo>
                  <a:pt x="826" y="679"/>
                </a:lnTo>
                <a:lnTo>
                  <a:pt x="826" y="649"/>
                </a:lnTo>
                <a:lnTo>
                  <a:pt x="825" y="616"/>
                </a:lnTo>
                <a:lnTo>
                  <a:pt x="825" y="594"/>
                </a:lnTo>
                <a:lnTo>
                  <a:pt x="825" y="579"/>
                </a:lnTo>
                <a:lnTo>
                  <a:pt x="825" y="573"/>
                </a:lnTo>
                <a:lnTo>
                  <a:pt x="827" y="546"/>
                </a:lnTo>
                <a:moveTo>
                  <a:pt x="1468" y="435"/>
                </a:moveTo>
                <a:lnTo>
                  <a:pt x="1468" y="97"/>
                </a:lnTo>
                <a:lnTo>
                  <a:pt x="1463" y="66"/>
                </a:lnTo>
                <a:lnTo>
                  <a:pt x="1462" y="61"/>
                </a:lnTo>
                <a:lnTo>
                  <a:pt x="1445" y="34"/>
                </a:lnTo>
                <a:lnTo>
                  <a:pt x="1418" y="17"/>
                </a:lnTo>
                <a:lnTo>
                  <a:pt x="1382" y="11"/>
                </a:lnTo>
                <a:lnTo>
                  <a:pt x="800" y="11"/>
                </a:lnTo>
                <a:lnTo>
                  <a:pt x="633" y="11"/>
                </a:lnTo>
                <a:lnTo>
                  <a:pt x="596" y="16"/>
                </a:lnTo>
                <a:lnTo>
                  <a:pt x="569" y="33"/>
                </a:lnTo>
                <a:lnTo>
                  <a:pt x="552" y="60"/>
                </a:lnTo>
                <a:lnTo>
                  <a:pt x="546" y="97"/>
                </a:lnTo>
                <a:lnTo>
                  <a:pt x="546" y="133"/>
                </a:lnTo>
                <a:lnTo>
                  <a:pt x="546" y="256"/>
                </a:lnTo>
                <a:lnTo>
                  <a:pt x="546" y="339"/>
                </a:lnTo>
                <a:lnTo>
                  <a:pt x="547" y="346"/>
                </a:lnTo>
                <a:lnTo>
                  <a:pt x="619" y="346"/>
                </a:lnTo>
                <a:lnTo>
                  <a:pt x="619" y="189"/>
                </a:lnTo>
                <a:lnTo>
                  <a:pt x="645" y="180"/>
                </a:lnTo>
                <a:lnTo>
                  <a:pt x="664" y="170"/>
                </a:lnTo>
                <a:lnTo>
                  <a:pt x="679" y="159"/>
                </a:lnTo>
                <a:lnTo>
                  <a:pt x="692" y="147"/>
                </a:lnTo>
                <a:lnTo>
                  <a:pt x="703" y="133"/>
                </a:lnTo>
                <a:lnTo>
                  <a:pt x="710" y="115"/>
                </a:lnTo>
                <a:lnTo>
                  <a:pt x="717" y="93"/>
                </a:lnTo>
                <a:lnTo>
                  <a:pt x="725" y="66"/>
                </a:lnTo>
                <a:lnTo>
                  <a:pt x="1303" y="66"/>
                </a:lnTo>
                <a:lnTo>
                  <a:pt x="1315" y="115"/>
                </a:lnTo>
                <a:lnTo>
                  <a:pt x="1336" y="146"/>
                </a:lnTo>
                <a:lnTo>
                  <a:pt x="1369" y="166"/>
                </a:lnTo>
                <a:lnTo>
                  <a:pt x="1419" y="178"/>
                </a:lnTo>
                <a:lnTo>
                  <a:pt x="1419" y="416"/>
                </a:lnTo>
                <a:lnTo>
                  <a:pt x="1369" y="424"/>
                </a:lnTo>
                <a:lnTo>
                  <a:pt x="1336" y="435"/>
                </a:lnTo>
                <a:lnTo>
                  <a:pt x="1315" y="460"/>
                </a:lnTo>
                <a:lnTo>
                  <a:pt x="1302" y="506"/>
                </a:lnTo>
                <a:lnTo>
                  <a:pt x="899" y="506"/>
                </a:lnTo>
                <a:lnTo>
                  <a:pt x="899" y="580"/>
                </a:lnTo>
                <a:lnTo>
                  <a:pt x="897" y="581"/>
                </a:lnTo>
                <a:lnTo>
                  <a:pt x="1224" y="582"/>
                </a:lnTo>
                <a:lnTo>
                  <a:pt x="1387" y="581"/>
                </a:lnTo>
                <a:lnTo>
                  <a:pt x="1421" y="575"/>
                </a:lnTo>
                <a:lnTo>
                  <a:pt x="1446" y="557"/>
                </a:lnTo>
                <a:lnTo>
                  <a:pt x="1462" y="530"/>
                </a:lnTo>
                <a:lnTo>
                  <a:pt x="1468" y="496"/>
                </a:lnTo>
                <a:lnTo>
                  <a:pt x="1468" y="435"/>
                </a:lnTo>
              </a:path>
            </a:pathLst>
          </a:custGeom>
          <a:solidFill>
            <a:srgbClr val="009CF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s-EC">
              <a:solidFill>
                <a:prstClr val="black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3620242" y="2534643"/>
            <a:ext cx="3976492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83360" algn="just">
              <a:spcBef>
                <a:spcPts val="1155"/>
              </a:spcBef>
            </a:pPr>
            <a:r>
              <a:rPr lang="es-EC" sz="1400" b="1" dirty="0" smtClean="0">
                <a:solidFill>
                  <a:prstClr val="black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Comercio</a:t>
            </a:r>
          </a:p>
          <a:p>
            <a:pPr lvl="3"/>
            <a:endParaRPr lang="es-EC" sz="500" dirty="0" smtClean="0">
              <a:solidFill>
                <a:prstClr val="black"/>
              </a:solidFill>
            </a:endParaRPr>
          </a:p>
          <a:p>
            <a:pPr lvl="3"/>
            <a:r>
              <a:rPr lang="es-EC" sz="1400" dirty="0">
                <a:solidFill>
                  <a:prstClr val="black"/>
                </a:solidFill>
              </a:rPr>
              <a:t>Venta al por </a:t>
            </a:r>
            <a:r>
              <a:rPr lang="es-EC" sz="1400" dirty="0" smtClean="0">
                <a:solidFill>
                  <a:prstClr val="black"/>
                </a:solidFill>
              </a:rPr>
              <a:t>menor </a:t>
            </a:r>
            <a:r>
              <a:rPr lang="es-EC" sz="1400" dirty="0">
                <a:solidFill>
                  <a:prstClr val="black"/>
                </a:solidFill>
              </a:rPr>
              <a:t>de alimentos, bebidas y tabaco.</a:t>
            </a:r>
            <a:endParaRPr lang="es-EC" sz="1400" dirty="0">
              <a:solidFill>
                <a:prstClr val="black"/>
              </a:solidFill>
              <a:ea typeface="Calibri" panose="020F050202020403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6401549" y="3080892"/>
            <a:ext cx="787413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sz="1600" b="1" dirty="0" smtClean="0">
                <a:solidFill>
                  <a:prstClr val="black"/>
                </a:solidFill>
              </a:rPr>
              <a:t>14%</a:t>
            </a:r>
            <a:endParaRPr lang="es-EC" sz="1600" b="1" dirty="0">
              <a:solidFill>
                <a:prstClr val="black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999688" y="3393590"/>
            <a:ext cx="24865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400" dirty="0">
                <a:solidFill>
                  <a:prstClr val="black"/>
                </a:solidFill>
              </a:rPr>
              <a:t>Venta al por menor de combustibles para vehículos </a:t>
            </a:r>
            <a:r>
              <a:rPr lang="es-EC" sz="1400" dirty="0" smtClean="0">
                <a:solidFill>
                  <a:prstClr val="black"/>
                </a:solidFill>
              </a:rPr>
              <a:t>automotores.</a:t>
            </a:r>
            <a:endParaRPr lang="es-EC" sz="1400" dirty="0">
              <a:solidFill>
                <a:prstClr val="black"/>
              </a:solidFill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6190778" y="3872861"/>
            <a:ext cx="616756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sz="1600" b="1" dirty="0" smtClean="0">
                <a:solidFill>
                  <a:prstClr val="black"/>
                </a:solidFill>
              </a:rPr>
              <a:t>13%</a:t>
            </a:r>
            <a:endParaRPr lang="es-EC" sz="1600" b="1" dirty="0">
              <a:solidFill>
                <a:prstClr val="black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4994641" y="4279884"/>
            <a:ext cx="2642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400" dirty="0">
                <a:solidFill>
                  <a:prstClr val="black"/>
                </a:solidFill>
              </a:rPr>
              <a:t>Venta al por </a:t>
            </a:r>
            <a:r>
              <a:rPr lang="es-EC" sz="1400" dirty="0" smtClean="0">
                <a:solidFill>
                  <a:prstClr val="black"/>
                </a:solidFill>
              </a:rPr>
              <a:t>menor </a:t>
            </a:r>
            <a:r>
              <a:rPr lang="es-EC" sz="1400" dirty="0">
                <a:solidFill>
                  <a:prstClr val="black"/>
                </a:solidFill>
              </a:rPr>
              <a:t>de artículos de ferretería</a:t>
            </a:r>
            <a:endParaRPr lang="es-EC" sz="1400" dirty="0">
              <a:solidFill>
                <a:prstClr val="black"/>
              </a:solidFill>
              <a:ea typeface="Calibri" panose="020F0502020204030204" pitchFamily="34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024652" y="4557304"/>
            <a:ext cx="616756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sz="1600" b="1" dirty="0" smtClean="0">
                <a:solidFill>
                  <a:prstClr val="black"/>
                </a:solidFill>
              </a:rPr>
              <a:t>11%</a:t>
            </a:r>
            <a:endParaRPr lang="es-EC" sz="1600" b="1" dirty="0">
              <a:solidFill>
                <a:prstClr val="black"/>
              </a:solidFill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6387489" y="1114955"/>
            <a:ext cx="4136764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s-EC" b="1" dirty="0">
                <a:solidFill>
                  <a:prstClr val="black"/>
                </a:solidFill>
              </a:rPr>
              <a:t>Vocación por subsector económico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4954288" y="4932454"/>
            <a:ext cx="26285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400" dirty="0">
                <a:solidFill>
                  <a:prstClr val="black"/>
                </a:solidFill>
              </a:rPr>
              <a:t>Venta al por </a:t>
            </a:r>
            <a:r>
              <a:rPr lang="es-EC" sz="1400" dirty="0" smtClean="0">
                <a:solidFill>
                  <a:prstClr val="black"/>
                </a:solidFill>
              </a:rPr>
              <a:t>mayor </a:t>
            </a:r>
            <a:r>
              <a:rPr lang="es-EC" sz="1400" dirty="0">
                <a:solidFill>
                  <a:prstClr val="black"/>
                </a:solidFill>
              </a:rPr>
              <a:t>de alimentos, bebidas o tabaco.</a:t>
            </a:r>
            <a:endParaRPr lang="es-EC" sz="1400" dirty="0">
              <a:solidFill>
                <a:prstClr val="black"/>
              </a:solidFill>
              <a:ea typeface="Calibri" panose="020F050202020403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6354002" y="5173432"/>
            <a:ext cx="61000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sz="1600" b="1" dirty="0">
                <a:solidFill>
                  <a:prstClr val="black"/>
                </a:solidFill>
              </a:rPr>
              <a:t>8</a:t>
            </a:r>
            <a:r>
              <a:rPr lang="es-EC" sz="1600" b="1" dirty="0" smtClean="0">
                <a:solidFill>
                  <a:prstClr val="black"/>
                </a:solidFill>
              </a:rPr>
              <a:t>%</a:t>
            </a:r>
            <a:endParaRPr lang="es-EC" sz="1600" b="1" dirty="0">
              <a:solidFill>
                <a:prstClr val="black"/>
              </a:solidFill>
            </a:endParaRPr>
          </a:p>
        </p:txBody>
      </p:sp>
      <p:cxnSp>
        <p:nvCxnSpPr>
          <p:cNvPr id="20" name="Line 46"/>
          <p:cNvCxnSpPr>
            <a:cxnSpLocks noChangeShapeType="1"/>
          </p:cNvCxnSpPr>
          <p:nvPr/>
        </p:nvCxnSpPr>
        <p:spPr bwMode="auto">
          <a:xfrm flipH="1">
            <a:off x="4950265" y="2665005"/>
            <a:ext cx="5487" cy="3906424"/>
          </a:xfrm>
          <a:prstGeom prst="line">
            <a:avLst/>
          </a:prstGeom>
          <a:noFill/>
          <a:ln w="12364">
            <a:solidFill>
              <a:srgbClr val="59595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" name="Line 44"/>
          <p:cNvCxnSpPr>
            <a:cxnSpLocks noChangeShapeType="1"/>
          </p:cNvCxnSpPr>
          <p:nvPr/>
        </p:nvCxnSpPr>
        <p:spPr bwMode="auto">
          <a:xfrm>
            <a:off x="9804803" y="5355242"/>
            <a:ext cx="7651" cy="1263655"/>
          </a:xfrm>
          <a:prstGeom prst="line">
            <a:avLst/>
          </a:prstGeom>
          <a:noFill/>
          <a:ln w="12364">
            <a:solidFill>
              <a:srgbClr val="59595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" name="Rectángulo 1"/>
          <p:cNvSpPr/>
          <p:nvPr/>
        </p:nvSpPr>
        <p:spPr>
          <a:xfrm>
            <a:off x="191340" y="5605581"/>
            <a:ext cx="413096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100" dirty="0">
                <a:solidFill>
                  <a:prstClr val="black"/>
                </a:solidFill>
              </a:rPr>
              <a:t>La participación </a:t>
            </a:r>
            <a:r>
              <a:rPr lang="es-EC" sz="1100" dirty="0" smtClean="0">
                <a:solidFill>
                  <a:prstClr val="black"/>
                </a:solidFill>
              </a:rPr>
              <a:t>de </a:t>
            </a:r>
            <a:r>
              <a:rPr lang="es-EC" sz="1100" dirty="0">
                <a:solidFill>
                  <a:prstClr val="black"/>
                </a:solidFill>
              </a:rPr>
              <a:t>ventas de la </a:t>
            </a:r>
            <a:r>
              <a:rPr lang="es-EC" sz="1100" dirty="0" smtClean="0">
                <a:solidFill>
                  <a:prstClr val="black"/>
                </a:solidFill>
              </a:rPr>
              <a:t>provincia</a:t>
            </a:r>
          </a:p>
          <a:p>
            <a:endParaRPr lang="es-EC" sz="1100" dirty="0" smtClean="0">
              <a:solidFill>
                <a:prstClr val="black"/>
              </a:solidFill>
            </a:endParaRPr>
          </a:p>
          <a:p>
            <a:r>
              <a:rPr lang="es-EC" sz="1000" b="1" dirty="0" smtClean="0">
                <a:solidFill>
                  <a:prstClr val="black"/>
                </a:solidFill>
                <a:latin typeface="MyriadPro-Regular"/>
              </a:rPr>
              <a:t>Fuente</a:t>
            </a:r>
            <a:r>
              <a:rPr lang="es-EC" sz="1100" b="1" dirty="0">
                <a:solidFill>
                  <a:prstClr val="black"/>
                </a:solidFill>
                <a:latin typeface="MyriadPro-Regular"/>
              </a:rPr>
              <a:t>:</a:t>
            </a:r>
            <a:r>
              <a:rPr lang="es-EC" sz="1100" dirty="0">
                <a:solidFill>
                  <a:prstClr val="black"/>
                </a:solidFill>
                <a:latin typeface="MyriadPro-Regular"/>
              </a:rPr>
              <a:t> SRI, formulario 101 - 102, INEC Directorio de Empresas, </a:t>
            </a:r>
            <a:r>
              <a:rPr lang="es-EC" sz="1100" dirty="0" err="1">
                <a:solidFill>
                  <a:prstClr val="black"/>
                </a:solidFill>
                <a:latin typeface="MyriadPro-Regular"/>
              </a:rPr>
              <a:t>Enemdu</a:t>
            </a:r>
            <a:endParaRPr lang="es-EC" sz="1100" dirty="0">
              <a:solidFill>
                <a:prstClr val="black"/>
              </a:solidFill>
              <a:latin typeface="MyriadPro-Regular"/>
            </a:endParaRPr>
          </a:p>
        </p:txBody>
      </p:sp>
      <p:sp>
        <p:nvSpPr>
          <p:cNvPr id="66" name="Rectángulo 65"/>
          <p:cNvSpPr/>
          <p:nvPr/>
        </p:nvSpPr>
        <p:spPr>
          <a:xfrm>
            <a:off x="7526499" y="3226445"/>
            <a:ext cx="20905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400" dirty="0" smtClean="0">
                <a:solidFill>
                  <a:prstClr val="black"/>
                </a:solidFill>
              </a:rPr>
              <a:t>Construcción de edificios </a:t>
            </a:r>
            <a:endParaRPr lang="es-EC" sz="1400" dirty="0">
              <a:solidFill>
                <a:prstClr val="black"/>
              </a:solidFill>
            </a:endParaRPr>
          </a:p>
        </p:txBody>
      </p:sp>
      <p:sp>
        <p:nvSpPr>
          <p:cNvPr id="67" name="CuadroTexto 66"/>
          <p:cNvSpPr txBox="1"/>
          <p:nvPr/>
        </p:nvSpPr>
        <p:spPr>
          <a:xfrm>
            <a:off x="8983556" y="3486645"/>
            <a:ext cx="589684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es-EC"/>
            </a:defPPr>
            <a:lvl1pPr algn="ctr">
              <a:defRPr sz="1600" b="1"/>
            </a:lvl1pPr>
          </a:lstStyle>
          <a:p>
            <a:r>
              <a:rPr lang="es-EC" dirty="0">
                <a:solidFill>
                  <a:prstClr val="black"/>
                </a:solidFill>
              </a:rPr>
              <a:t>4</a:t>
            </a:r>
            <a:r>
              <a:rPr lang="es-EC" dirty="0" smtClean="0">
                <a:solidFill>
                  <a:prstClr val="black"/>
                </a:solidFill>
              </a:rPr>
              <a:t>%</a:t>
            </a:r>
            <a:endParaRPr lang="es-EC" dirty="0">
              <a:solidFill>
                <a:prstClr val="black"/>
              </a:solidFill>
            </a:endParaRPr>
          </a:p>
        </p:txBody>
      </p:sp>
      <p:sp>
        <p:nvSpPr>
          <p:cNvPr id="79" name="Rectángulo 78"/>
          <p:cNvSpPr/>
          <p:nvPr/>
        </p:nvSpPr>
        <p:spPr>
          <a:xfrm>
            <a:off x="245104" y="1373624"/>
            <a:ext cx="4241118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defTabSz="685800"/>
            <a:r>
              <a:rPr lang="es-EC" b="1" dirty="0">
                <a:solidFill>
                  <a:prstClr val="black"/>
                </a:solidFill>
                <a:latin typeface="Arial"/>
              </a:rPr>
              <a:t>Vocación por actividad económica</a:t>
            </a:r>
            <a:endParaRPr lang="es-EC" sz="3200" b="1" dirty="0">
              <a:solidFill>
                <a:prstClr val="black"/>
              </a:solidFill>
              <a:latin typeface="Arial"/>
              <a:cs typeface="Calibri" panose="020F0502020204030204" pitchFamily="34" charset="0"/>
            </a:endParaRPr>
          </a:p>
        </p:txBody>
      </p:sp>
      <p:graphicFrame>
        <p:nvGraphicFramePr>
          <p:cNvPr id="80" name="Tabla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78974173"/>
              </p:ext>
            </p:extLst>
          </p:nvPr>
        </p:nvGraphicFramePr>
        <p:xfrm>
          <a:off x="200345" y="1944423"/>
          <a:ext cx="4409574" cy="334800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325776">
                  <a:extLst>
                    <a:ext uri="{9D8B030D-6E8A-4147-A177-3AD203B41FA5}">
                      <a16:colId xmlns:a16="http://schemas.microsoft.com/office/drawing/2014/main" xmlns="" val="2437646971"/>
                    </a:ext>
                  </a:extLst>
                </a:gridCol>
                <a:gridCol w="1073145">
                  <a:extLst>
                    <a:ext uri="{9D8B030D-6E8A-4147-A177-3AD203B41FA5}">
                      <a16:colId xmlns:a16="http://schemas.microsoft.com/office/drawing/2014/main" xmlns="" val="2291444048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xmlns="" val="165506417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37465" marR="13970" algn="l">
                        <a:lnSpc>
                          <a:spcPts val="149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entury Gothic" panose="020B0502020202020204" pitchFamily="34" charset="0"/>
                          <a:cs typeface="Century Gothic" panose="020B0502020202020204" pitchFamily="34" charset="0"/>
                        </a:rPr>
                        <a:t> </a:t>
                      </a:r>
                      <a:endParaRPr lang="es-EC" sz="12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Century Gothic" panose="020B0502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0" marR="125095" algn="ctr">
                        <a:lnSpc>
                          <a:spcPct val="81000"/>
                        </a:lnSpc>
                        <a:spcBef>
                          <a:spcPts val="385"/>
                        </a:spcBef>
                        <a:spcAft>
                          <a:spcPts val="0"/>
                        </a:spcAft>
                      </a:pPr>
                      <a:r>
                        <a:rPr lang="es-EC" sz="1300" b="1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</a:rPr>
                        <a:t>Participación en ventas</a:t>
                      </a:r>
                      <a:endParaRPr lang="es-EC" sz="1300" b="1" noProof="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7465" marR="13970" algn="ctr">
                        <a:lnSpc>
                          <a:spcPts val="1490"/>
                        </a:lnSpc>
                        <a:spcBef>
                          <a:spcPts val="120"/>
                        </a:spcBef>
                        <a:spcAft>
                          <a:spcPts val="0"/>
                        </a:spcAft>
                      </a:pPr>
                      <a:r>
                        <a:rPr lang="es-EC" sz="1300" b="1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</a:rPr>
                        <a:t>Participación de empleo</a:t>
                      </a:r>
                      <a:endParaRPr lang="es-EC" sz="1300" b="1" noProof="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0703707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37465" marR="102870" algn="ctr">
                        <a:lnSpc>
                          <a:spcPts val="162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s-EC" sz="140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</a:rPr>
                        <a:t>Comercio</a:t>
                      </a:r>
                      <a:endParaRPr lang="es-EC" sz="1400" noProof="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7465" marR="13970" algn="ctr">
                        <a:lnSpc>
                          <a:spcPts val="149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</a:rPr>
                        <a:t> </a:t>
                      </a:r>
                      <a:r>
                        <a:rPr lang="en-US" sz="1600" b="1" dirty="0" smtClean="0">
                          <a:solidFill>
                            <a:sysClr val="windowText" lastClr="0000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</a:rPr>
                        <a:t>70%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3970" algn="ctr">
                        <a:lnSpc>
                          <a:spcPts val="1665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ysClr val="windowText" lastClr="0000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</a:rPr>
                        <a:t>9%</a:t>
                      </a:r>
                      <a:endParaRPr lang="es-EC" sz="1600" b="1" dirty="0">
                        <a:solidFill>
                          <a:sysClr val="windowText" lastClr="000000"/>
                        </a:solidFill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1893945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37465" marR="102870" algn="ctr">
                        <a:lnSpc>
                          <a:spcPts val="1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s-EC" sz="140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</a:rPr>
                        <a:t>Construcción</a:t>
                      </a:r>
                      <a:endParaRPr lang="es-EC" sz="1400" noProof="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7465" marR="13970" algn="ctr">
                        <a:lnSpc>
                          <a:spcPts val="149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</a:rPr>
                        <a:t> </a:t>
                      </a:r>
                      <a:r>
                        <a:rPr lang="en-US" sz="1600" b="1" dirty="0" smtClean="0">
                          <a:solidFill>
                            <a:sysClr val="windowText" lastClr="0000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</a:rPr>
                        <a:t>8%</a:t>
                      </a:r>
                      <a:endParaRPr lang="es-EC" sz="1600" b="1" dirty="0">
                        <a:solidFill>
                          <a:sysClr val="windowText" lastClr="000000"/>
                        </a:solidFill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3970" algn="ctr">
                        <a:lnSpc>
                          <a:spcPts val="149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ysClr val="windowText" lastClr="0000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</a:rPr>
                        <a:t>4%</a:t>
                      </a:r>
                      <a:endParaRPr lang="es-EC" sz="1600" b="1" dirty="0">
                        <a:solidFill>
                          <a:sysClr val="windowText" lastClr="000000"/>
                        </a:solidFill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1283224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37465" marR="102870" algn="ctr">
                        <a:lnSpc>
                          <a:spcPts val="1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s-EC" sz="140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</a:rPr>
                        <a:t>Actividades</a:t>
                      </a:r>
                      <a:r>
                        <a:rPr lang="es-EC" sz="1400" baseline="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</a:rPr>
                        <a:t> Profesionales</a:t>
                      </a:r>
                      <a:endParaRPr lang="es-EC" sz="1400" noProof="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7465" marR="13970" algn="ctr">
                        <a:lnSpc>
                          <a:spcPts val="149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</a:rPr>
                        <a:t> </a:t>
                      </a:r>
                      <a:r>
                        <a:rPr lang="en-US" sz="1600" b="1" dirty="0" smtClean="0">
                          <a:solidFill>
                            <a:sysClr val="windowText" lastClr="0000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</a:rPr>
                        <a:t>7%</a:t>
                      </a:r>
                      <a:endParaRPr lang="es-EC" sz="1600" b="1" dirty="0">
                        <a:solidFill>
                          <a:sysClr val="windowText" lastClr="000000"/>
                        </a:solidFill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7465" marR="13970" algn="ctr">
                        <a:lnSpc>
                          <a:spcPts val="1695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</a:rPr>
                        <a:t>  </a:t>
                      </a:r>
                      <a:r>
                        <a:rPr lang="en-US" sz="1600" b="1" dirty="0" smtClean="0">
                          <a:solidFill>
                            <a:sysClr val="windowText" lastClr="0000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</a:rPr>
                        <a:t>2% </a:t>
                      </a:r>
                      <a:endParaRPr lang="es-EC" sz="1600" b="1" dirty="0">
                        <a:solidFill>
                          <a:sysClr val="windowText" lastClr="000000"/>
                        </a:solidFill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875102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37465" marR="102870" algn="ctr" defTabSz="914400" rtl="0" eaLnBrk="1" latinLnBrk="0" hangingPunct="1">
                        <a:lnSpc>
                          <a:spcPts val="1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s-EC" sz="1400" kern="120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</a:rPr>
                        <a:t>Transporte y almacenamiento</a:t>
                      </a:r>
                      <a:endParaRPr lang="es-EC" sz="1400" kern="1200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entury Gothic" panose="020B0502020202020204" pitchFamily="34" charset="0"/>
                        <a:cs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7465" marR="13970" algn="ctr">
                        <a:lnSpc>
                          <a:spcPts val="1490"/>
                        </a:lnSpc>
                        <a:spcAft>
                          <a:spcPts val="0"/>
                        </a:spcAft>
                      </a:pPr>
                      <a:r>
                        <a:rPr lang="es-EC" sz="1600" b="1" dirty="0" smtClean="0">
                          <a:solidFill>
                            <a:sysClr val="windowText" lastClr="0000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</a:rPr>
                        <a:t>5%</a:t>
                      </a:r>
                      <a:endParaRPr lang="es-EC" sz="1600" b="1" dirty="0">
                        <a:solidFill>
                          <a:sysClr val="windowText" lastClr="000000"/>
                        </a:solidFill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7465" marR="13970" algn="ctr">
                        <a:lnSpc>
                          <a:spcPts val="1695"/>
                        </a:lnSpc>
                        <a:spcAft>
                          <a:spcPts val="0"/>
                        </a:spcAft>
                      </a:pPr>
                      <a:r>
                        <a:rPr lang="es-EC" sz="1600" b="1" dirty="0" smtClean="0">
                          <a:solidFill>
                            <a:sysClr val="windowText" lastClr="0000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</a:rPr>
                        <a:t>2%</a:t>
                      </a:r>
                      <a:endParaRPr lang="es-EC" sz="1600" b="1" dirty="0">
                        <a:solidFill>
                          <a:sysClr val="windowText" lastClr="000000"/>
                        </a:solidFill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68000">
                <a:tc>
                  <a:txBody>
                    <a:bodyPr/>
                    <a:lstStyle/>
                    <a:p>
                      <a:pPr marL="37465" marR="102870" algn="ctr" defTabSz="914400" rtl="0" eaLnBrk="1" latinLnBrk="0" hangingPunct="1">
                        <a:lnSpc>
                          <a:spcPts val="1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s-EC" sz="1400" kern="1200" noProof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</a:rPr>
                        <a:t>Las demás</a:t>
                      </a:r>
                      <a:endParaRPr lang="es-EC" sz="1400" kern="1200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entury Gothic" panose="020B0502020202020204" pitchFamily="34" charset="0"/>
                        <a:cs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7465" marR="13970" algn="ctr">
                        <a:lnSpc>
                          <a:spcPts val="1490"/>
                        </a:lnSpc>
                        <a:spcAft>
                          <a:spcPts val="0"/>
                        </a:spcAft>
                      </a:pPr>
                      <a:r>
                        <a:rPr lang="es-EC" sz="1600" b="1" dirty="0" smtClean="0">
                          <a:solidFill>
                            <a:sysClr val="windowText" lastClr="0000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</a:rPr>
                        <a:t>10%</a:t>
                      </a:r>
                      <a:endParaRPr lang="es-EC" sz="1600" b="1" dirty="0">
                        <a:solidFill>
                          <a:sysClr val="windowText" lastClr="000000"/>
                        </a:solidFill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7465" marR="13970" algn="ctr">
                        <a:lnSpc>
                          <a:spcPts val="1695"/>
                        </a:lnSpc>
                        <a:spcAft>
                          <a:spcPts val="0"/>
                        </a:spcAft>
                      </a:pPr>
                      <a:r>
                        <a:rPr lang="es-EC" sz="1600" b="1" dirty="0" smtClean="0">
                          <a:solidFill>
                            <a:sysClr val="windowText" lastClr="0000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</a:rPr>
                        <a:t>83%</a:t>
                      </a:r>
                      <a:endParaRPr lang="es-EC" sz="1600" b="1" dirty="0">
                        <a:solidFill>
                          <a:sysClr val="windowText" lastClr="000000"/>
                        </a:solidFill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68000">
                <a:tc>
                  <a:txBody>
                    <a:bodyPr/>
                    <a:lstStyle/>
                    <a:p>
                      <a:pPr marL="37465" marR="102870" algn="ctr">
                        <a:lnSpc>
                          <a:spcPts val="1635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</a:rPr>
                        <a:t>Total</a:t>
                      </a:r>
                      <a:endParaRPr lang="es-EC" sz="14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7465" marR="13970" algn="ctr">
                        <a:lnSpc>
                          <a:spcPts val="1635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</a:rPr>
                        <a:t>  </a:t>
                      </a:r>
                      <a:r>
                        <a:rPr lang="en-US" sz="1600" b="1" dirty="0" smtClean="0">
                          <a:solidFill>
                            <a:sysClr val="windowText" lastClr="0000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</a:rPr>
                        <a:t>100% </a:t>
                      </a:r>
                      <a:endParaRPr lang="es-EC" sz="1600" dirty="0">
                        <a:solidFill>
                          <a:sysClr val="windowText" lastClr="000000"/>
                        </a:solidFill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7465" marR="13970" algn="ctr">
                        <a:lnSpc>
                          <a:spcPts val="1635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</a:rPr>
                        <a:t>  </a:t>
                      </a:r>
                      <a:r>
                        <a:rPr lang="en-US" sz="1600" b="1" dirty="0" smtClean="0">
                          <a:solidFill>
                            <a:sysClr val="windowText" lastClr="0000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</a:rPr>
                        <a:t>100% </a:t>
                      </a:r>
                      <a:endParaRPr lang="es-EC" sz="1600" b="1" dirty="0">
                        <a:solidFill>
                          <a:sysClr val="windowText" lastClr="000000"/>
                        </a:solidFill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3139853"/>
                  </a:ext>
                </a:extLst>
              </a:tr>
            </a:tbl>
          </a:graphicData>
        </a:graphic>
      </p:graphicFrame>
      <p:pic>
        <p:nvPicPr>
          <p:cNvPr id="81" name="Imagen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197115"/>
            <a:ext cx="2085013" cy="823031"/>
          </a:xfrm>
          <a:prstGeom prst="rect">
            <a:avLst/>
          </a:prstGeom>
        </p:spPr>
      </p:pic>
      <p:cxnSp>
        <p:nvCxnSpPr>
          <p:cNvPr id="58" name="Line 45"/>
          <p:cNvCxnSpPr>
            <a:cxnSpLocks noChangeShapeType="1"/>
          </p:cNvCxnSpPr>
          <p:nvPr/>
        </p:nvCxnSpPr>
        <p:spPr bwMode="auto">
          <a:xfrm>
            <a:off x="9858729" y="2476747"/>
            <a:ext cx="7421" cy="2087682"/>
          </a:xfrm>
          <a:prstGeom prst="line">
            <a:avLst/>
          </a:prstGeom>
          <a:noFill/>
          <a:ln w="12364">
            <a:solidFill>
              <a:srgbClr val="59595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1" name="Rectángulo 60"/>
          <p:cNvSpPr/>
          <p:nvPr/>
        </p:nvSpPr>
        <p:spPr>
          <a:xfrm>
            <a:off x="7523778" y="3847650"/>
            <a:ext cx="2247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400" dirty="0" smtClean="0">
                <a:solidFill>
                  <a:prstClr val="black"/>
                </a:solidFill>
              </a:rPr>
              <a:t>Construcción de carreteras.</a:t>
            </a:r>
            <a:endParaRPr lang="es-EC" sz="1400" dirty="0">
              <a:solidFill>
                <a:prstClr val="black"/>
              </a:solidFill>
            </a:endParaRPr>
          </a:p>
        </p:txBody>
      </p:sp>
      <p:sp>
        <p:nvSpPr>
          <p:cNvPr id="62" name="CuadroTexto 61"/>
          <p:cNvSpPr txBox="1"/>
          <p:nvPr/>
        </p:nvSpPr>
        <p:spPr>
          <a:xfrm>
            <a:off x="8966989" y="4200330"/>
            <a:ext cx="589684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>
              <a:defRPr lang="es-EC"/>
            </a:defPPr>
            <a:lvl1pPr algn="ctr">
              <a:defRPr sz="1600" b="1"/>
            </a:lvl1pPr>
          </a:lstStyle>
          <a:p>
            <a:r>
              <a:rPr lang="es-EC" dirty="0">
                <a:solidFill>
                  <a:prstClr val="black"/>
                </a:solidFill>
              </a:rPr>
              <a:t>2</a:t>
            </a:r>
            <a:r>
              <a:rPr lang="es-EC" dirty="0" smtClean="0">
                <a:solidFill>
                  <a:prstClr val="black"/>
                </a:solidFill>
              </a:rPr>
              <a:t>%</a:t>
            </a:r>
            <a:endParaRPr lang="es-EC" dirty="0">
              <a:solidFill>
                <a:prstClr val="black"/>
              </a:solidFill>
            </a:endParaRPr>
          </a:p>
        </p:txBody>
      </p:sp>
      <p:sp>
        <p:nvSpPr>
          <p:cNvPr id="35" name="Rectángulo 34"/>
          <p:cNvSpPr/>
          <p:nvPr/>
        </p:nvSpPr>
        <p:spPr>
          <a:xfrm>
            <a:off x="4998868" y="5570394"/>
            <a:ext cx="26285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400" dirty="0">
                <a:solidFill>
                  <a:prstClr val="black"/>
                </a:solidFill>
              </a:rPr>
              <a:t>Venta al por mayor de </a:t>
            </a:r>
            <a:r>
              <a:rPr lang="es-EC" sz="1400" dirty="0" smtClean="0">
                <a:solidFill>
                  <a:prstClr val="black"/>
                </a:solidFill>
              </a:rPr>
              <a:t>materiales para la construcción</a:t>
            </a:r>
            <a:endParaRPr lang="es-EC" sz="1400" dirty="0">
              <a:solidFill>
                <a:prstClr val="black"/>
              </a:solidFill>
              <a:ea typeface="Calibri" panose="020F0502020204030204" pitchFamily="34" charset="0"/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6629734" y="5826366"/>
            <a:ext cx="61000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sz="1600" b="1" dirty="0">
                <a:solidFill>
                  <a:prstClr val="black"/>
                </a:solidFill>
              </a:rPr>
              <a:t>7</a:t>
            </a:r>
            <a:r>
              <a:rPr lang="es-EC" sz="1600" b="1" dirty="0" smtClean="0">
                <a:solidFill>
                  <a:prstClr val="black"/>
                </a:solidFill>
              </a:rPr>
              <a:t>%</a:t>
            </a:r>
            <a:endParaRPr lang="es-EC" sz="1600" b="1" dirty="0">
              <a:solidFill>
                <a:prstClr val="black"/>
              </a:solidFill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5010305" y="6263652"/>
            <a:ext cx="26285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400" dirty="0" smtClean="0">
                <a:solidFill>
                  <a:prstClr val="black"/>
                </a:solidFill>
              </a:rPr>
              <a:t>Los demás.</a:t>
            </a:r>
            <a:endParaRPr lang="es-EC" sz="1400" dirty="0">
              <a:solidFill>
                <a:prstClr val="black"/>
              </a:solidFill>
              <a:ea typeface="Calibri" panose="020F0502020204030204" pitchFamily="34" charset="0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5974645" y="6280343"/>
            <a:ext cx="61000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sz="1600" b="1" dirty="0" smtClean="0">
                <a:solidFill>
                  <a:prstClr val="black"/>
                </a:solidFill>
              </a:rPr>
              <a:t>17%</a:t>
            </a:r>
            <a:endParaRPr lang="es-EC" sz="1600" b="1" dirty="0">
              <a:solidFill>
                <a:prstClr val="black"/>
              </a:solidFill>
            </a:endParaRPr>
          </a:p>
        </p:txBody>
      </p:sp>
      <p:sp>
        <p:nvSpPr>
          <p:cNvPr id="39" name="CuadroTexto 38"/>
          <p:cNvSpPr txBox="1"/>
          <p:nvPr/>
        </p:nvSpPr>
        <p:spPr>
          <a:xfrm>
            <a:off x="6265487" y="2488606"/>
            <a:ext cx="610000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sz="1600" b="1" dirty="0" smtClean="0">
                <a:solidFill>
                  <a:prstClr val="black"/>
                </a:solidFill>
                <a:cs typeface="Arial" panose="020B0604020202020204" pitchFamily="34" charset="0"/>
              </a:rPr>
              <a:t>70%</a:t>
            </a:r>
            <a:endParaRPr lang="es-EC" sz="16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8324134" y="2529866"/>
            <a:ext cx="40833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83360">
              <a:spcBef>
                <a:spcPts val="1155"/>
              </a:spcBef>
            </a:pPr>
            <a:r>
              <a:rPr lang="es-EC" sz="1400" b="1" dirty="0" smtClean="0">
                <a:solidFill>
                  <a:prstClr val="black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Actividades Profesionales 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11294218" y="2795199"/>
            <a:ext cx="610000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sz="1600" b="1" dirty="0" smtClean="0">
                <a:solidFill>
                  <a:prstClr val="black"/>
                </a:solidFill>
                <a:cs typeface="Arial" panose="020B0604020202020204" pitchFamily="34" charset="0"/>
              </a:rPr>
              <a:t>7%</a:t>
            </a:r>
            <a:endParaRPr lang="es-EC" sz="16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9852850" y="3077591"/>
            <a:ext cx="21652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400" dirty="0" smtClean="0">
                <a:solidFill>
                  <a:prstClr val="black"/>
                </a:solidFill>
              </a:rPr>
              <a:t>Actividades de arquitectura e ingeniería</a:t>
            </a:r>
            <a:endParaRPr lang="es-EC" sz="1400" dirty="0">
              <a:solidFill>
                <a:prstClr val="black"/>
              </a:solidFill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11223769" y="3568526"/>
            <a:ext cx="616756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sz="1600" b="1" dirty="0">
                <a:solidFill>
                  <a:prstClr val="black"/>
                </a:solidFill>
              </a:rPr>
              <a:t>7</a:t>
            </a:r>
            <a:r>
              <a:rPr lang="es-EC" sz="1600" b="1" dirty="0" smtClean="0">
                <a:solidFill>
                  <a:prstClr val="black"/>
                </a:solidFill>
              </a:rPr>
              <a:t>%</a:t>
            </a:r>
            <a:endParaRPr lang="es-EC" sz="1600" b="1" dirty="0">
              <a:solidFill>
                <a:prstClr val="black"/>
              </a:solidFill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8311141" y="5222948"/>
            <a:ext cx="37348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83360">
              <a:spcBef>
                <a:spcPts val="1155"/>
              </a:spcBef>
            </a:pPr>
            <a:r>
              <a:rPr lang="es-EC" sz="1400" b="1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Transporte y almacenamiento</a:t>
            </a:r>
            <a:endParaRPr lang="es-EC" sz="1400" b="1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8939782" y="2770604"/>
            <a:ext cx="610000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sz="1600" b="1" dirty="0">
                <a:solidFill>
                  <a:prstClr val="black"/>
                </a:solidFill>
                <a:cs typeface="Arial" panose="020B0604020202020204" pitchFamily="34" charset="0"/>
              </a:rPr>
              <a:t>8</a:t>
            </a:r>
            <a:r>
              <a:rPr lang="es-EC" sz="1600" b="1" dirty="0" smtClean="0">
                <a:solidFill>
                  <a:prstClr val="black"/>
                </a:solidFill>
                <a:cs typeface="Arial" panose="020B0604020202020204" pitchFamily="34" charset="0"/>
              </a:rPr>
              <a:t>%</a:t>
            </a:r>
            <a:endParaRPr lang="es-EC" sz="16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73" name="Rectángulo 72"/>
          <p:cNvSpPr/>
          <p:nvPr/>
        </p:nvSpPr>
        <p:spPr>
          <a:xfrm>
            <a:off x="6095847" y="2602665"/>
            <a:ext cx="31259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83360">
              <a:spcBef>
                <a:spcPts val="1155"/>
              </a:spcBef>
            </a:pPr>
            <a:r>
              <a:rPr lang="es-EC" sz="1400" b="1" dirty="0" smtClean="0">
                <a:solidFill>
                  <a:prstClr val="black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Construcción</a:t>
            </a:r>
            <a:endParaRPr lang="es-EC" sz="1400" b="1" dirty="0">
              <a:solidFill>
                <a:prstClr val="black"/>
              </a:solidFill>
              <a:latin typeface="Century Gothic" panose="020B0502020202020204" pitchFamily="34" charset="0"/>
              <a:ea typeface="Century Gothic" panose="020B0502020202020204" pitchFamily="34" charset="0"/>
              <a:cs typeface="Century Gothic" panose="020B0502020202020204" pitchFamily="34" charset="0"/>
            </a:endParaRPr>
          </a:p>
        </p:txBody>
      </p:sp>
      <p:cxnSp>
        <p:nvCxnSpPr>
          <p:cNvPr id="74" name="Line 44"/>
          <p:cNvCxnSpPr>
            <a:cxnSpLocks noChangeShapeType="1"/>
          </p:cNvCxnSpPr>
          <p:nvPr/>
        </p:nvCxnSpPr>
        <p:spPr bwMode="auto">
          <a:xfrm flipH="1">
            <a:off x="7551457" y="2620702"/>
            <a:ext cx="5002" cy="3796839"/>
          </a:xfrm>
          <a:prstGeom prst="line">
            <a:avLst/>
          </a:prstGeom>
          <a:noFill/>
          <a:ln w="12364">
            <a:solidFill>
              <a:srgbClr val="59595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5" name="CuadroTexto 74"/>
          <p:cNvSpPr txBox="1"/>
          <p:nvPr/>
        </p:nvSpPr>
        <p:spPr>
          <a:xfrm>
            <a:off x="11462716" y="5325924"/>
            <a:ext cx="610000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sz="1600" b="1" dirty="0">
                <a:solidFill>
                  <a:prstClr val="black"/>
                </a:solidFill>
                <a:cs typeface="Arial" panose="020B0604020202020204" pitchFamily="34" charset="0"/>
              </a:rPr>
              <a:t>5</a:t>
            </a:r>
            <a:r>
              <a:rPr lang="es-EC" sz="1600" b="1" dirty="0" smtClean="0">
                <a:solidFill>
                  <a:prstClr val="black"/>
                </a:solidFill>
                <a:cs typeface="Arial" panose="020B0604020202020204" pitchFamily="34" charset="0"/>
              </a:rPr>
              <a:t>%</a:t>
            </a:r>
            <a:endParaRPr lang="es-EC" sz="16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76" name="Rectángulo 75"/>
          <p:cNvSpPr/>
          <p:nvPr/>
        </p:nvSpPr>
        <p:spPr>
          <a:xfrm>
            <a:off x="7545940" y="4485829"/>
            <a:ext cx="22033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400" dirty="0" smtClean="0">
                <a:solidFill>
                  <a:prstClr val="black"/>
                </a:solidFill>
              </a:rPr>
              <a:t>Construcción de proyectos de servicios públicos.</a:t>
            </a:r>
            <a:endParaRPr lang="es-EC" sz="1400" dirty="0">
              <a:solidFill>
                <a:prstClr val="black"/>
              </a:solidFill>
              <a:ea typeface="Calibri" panose="020F0502020204030204" pitchFamily="34" charset="0"/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8888991" y="4996800"/>
            <a:ext cx="61000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sz="1600" b="1" dirty="0">
                <a:solidFill>
                  <a:prstClr val="black"/>
                </a:solidFill>
              </a:rPr>
              <a:t>2</a:t>
            </a:r>
            <a:r>
              <a:rPr lang="es-EC" sz="1600" b="1" dirty="0" smtClean="0">
                <a:solidFill>
                  <a:prstClr val="black"/>
                </a:solidFill>
              </a:rPr>
              <a:t>%</a:t>
            </a:r>
            <a:endParaRPr lang="es-EC" sz="1600" b="1" dirty="0">
              <a:solidFill>
                <a:prstClr val="black"/>
              </a:solidFill>
            </a:endParaRPr>
          </a:p>
        </p:txBody>
      </p:sp>
      <p:sp>
        <p:nvSpPr>
          <p:cNvPr id="78" name="Rectángulo 77"/>
          <p:cNvSpPr/>
          <p:nvPr/>
        </p:nvSpPr>
        <p:spPr>
          <a:xfrm>
            <a:off x="9813764" y="5701605"/>
            <a:ext cx="23559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400" dirty="0">
                <a:solidFill>
                  <a:prstClr val="black"/>
                </a:solidFill>
              </a:rPr>
              <a:t>Transporte </a:t>
            </a:r>
            <a:r>
              <a:rPr lang="es-EC" sz="1400" dirty="0" smtClean="0">
                <a:solidFill>
                  <a:prstClr val="black"/>
                </a:solidFill>
              </a:rPr>
              <a:t>urbano y suburbano de pasajeros por vías terrestre</a:t>
            </a:r>
            <a:endParaRPr lang="es-EC" sz="1400" dirty="0">
              <a:solidFill>
                <a:prstClr val="black"/>
              </a:solidFill>
              <a:ea typeface="Calibri" panose="020F0502020204030204" pitchFamily="34" charset="0"/>
            </a:endParaRPr>
          </a:p>
        </p:txBody>
      </p:sp>
      <p:sp>
        <p:nvSpPr>
          <p:cNvPr id="85" name="CuadroTexto 84"/>
          <p:cNvSpPr txBox="1"/>
          <p:nvPr/>
        </p:nvSpPr>
        <p:spPr>
          <a:xfrm>
            <a:off x="10978342" y="6248263"/>
            <a:ext cx="61000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sz="1600" b="1" dirty="0">
                <a:solidFill>
                  <a:prstClr val="black"/>
                </a:solidFill>
              </a:rPr>
              <a:t>5</a:t>
            </a:r>
            <a:r>
              <a:rPr lang="es-EC" sz="1600" b="1" dirty="0" smtClean="0">
                <a:solidFill>
                  <a:prstClr val="black"/>
                </a:solidFill>
              </a:rPr>
              <a:t>%</a:t>
            </a:r>
            <a:endParaRPr lang="es-EC" sz="1600" b="1" dirty="0">
              <a:solidFill>
                <a:prstClr val="black"/>
              </a:solidFill>
            </a:endParaRPr>
          </a:p>
        </p:txBody>
      </p:sp>
      <p:sp>
        <p:nvSpPr>
          <p:cNvPr id="88" name="Redondear rectángulo de esquina del mismo lado 88"/>
          <p:cNvSpPr/>
          <p:nvPr/>
        </p:nvSpPr>
        <p:spPr>
          <a:xfrm rot="16200000" flipV="1">
            <a:off x="3301592" y="-2748127"/>
            <a:ext cx="360039" cy="6964783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891" tIns="34445" rIns="68891" bIns="34445"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dirty="0">
              <a:solidFill>
                <a:prstClr val="white"/>
              </a:solidFill>
            </a:endParaRPr>
          </a:p>
        </p:txBody>
      </p:sp>
      <p:sp>
        <p:nvSpPr>
          <p:cNvPr id="89" name="CuadroTexto 89"/>
          <p:cNvSpPr txBox="1"/>
          <p:nvPr/>
        </p:nvSpPr>
        <p:spPr>
          <a:xfrm>
            <a:off x="26894" y="594912"/>
            <a:ext cx="6848593" cy="315784"/>
          </a:xfrm>
          <a:prstGeom prst="rect">
            <a:avLst/>
          </a:prstGeom>
          <a:noFill/>
        </p:spPr>
        <p:txBody>
          <a:bodyPr wrap="square" lIns="68891" tIns="34445" rIns="68891" bIns="34445" rtlCol="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C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Vocaciones productivas por actividad y subsector de </a:t>
            </a:r>
            <a:r>
              <a:rPr lang="es-EC" sz="16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Morona Santiago</a:t>
            </a:r>
            <a:endParaRPr lang="es-ES" sz="1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AutoShape 101"/>
          <p:cNvSpPr>
            <a:spLocks/>
          </p:cNvSpPr>
          <p:nvPr/>
        </p:nvSpPr>
        <p:spPr bwMode="auto">
          <a:xfrm>
            <a:off x="10032509" y="4606010"/>
            <a:ext cx="608397" cy="588054"/>
          </a:xfrm>
          <a:custGeom>
            <a:avLst/>
            <a:gdLst>
              <a:gd name="T0" fmla="+- 0 6943 6943"/>
              <a:gd name="T1" fmla="*/ T0 w 874"/>
              <a:gd name="T2" fmla="+- 0 7760 7056"/>
              <a:gd name="T3" fmla="*/ 7760 h 796"/>
              <a:gd name="T4" fmla="+- 0 6944 6943"/>
              <a:gd name="T5" fmla="*/ T4 w 874"/>
              <a:gd name="T6" fmla="+- 0 7828 7056"/>
              <a:gd name="T7" fmla="*/ 7828 h 796"/>
              <a:gd name="T8" fmla="+- 0 7009 6943"/>
              <a:gd name="T9" fmla="*/ T8 w 874"/>
              <a:gd name="T10" fmla="+- 0 7850 7056"/>
              <a:gd name="T11" fmla="*/ 7850 h 796"/>
              <a:gd name="T12" fmla="+- 0 7116 6943"/>
              <a:gd name="T13" fmla="*/ T12 w 874"/>
              <a:gd name="T14" fmla="+- 0 7789 7056"/>
              <a:gd name="T15" fmla="*/ 7789 h 796"/>
              <a:gd name="T16" fmla="+- 0 7318 6943"/>
              <a:gd name="T17" fmla="*/ T16 w 874"/>
              <a:gd name="T18" fmla="+- 0 7851 7056"/>
              <a:gd name="T19" fmla="*/ 7851 h 796"/>
              <a:gd name="T20" fmla="+- 0 7384 6943"/>
              <a:gd name="T21" fmla="*/ T20 w 874"/>
              <a:gd name="T22" fmla="+- 0 7786 7056"/>
              <a:gd name="T23" fmla="*/ 7786 h 796"/>
              <a:gd name="T24" fmla="+- 0 7480 6943"/>
              <a:gd name="T25" fmla="*/ T24 w 874"/>
              <a:gd name="T26" fmla="+- 0 7851 7056"/>
              <a:gd name="T27" fmla="*/ 7851 h 796"/>
              <a:gd name="T28" fmla="+- 0 7538 6943"/>
              <a:gd name="T29" fmla="*/ T28 w 874"/>
              <a:gd name="T30" fmla="+- 0 7828 7056"/>
              <a:gd name="T31" fmla="*/ 7828 h 796"/>
              <a:gd name="T32" fmla="+- 0 7531 6943"/>
              <a:gd name="T33" fmla="*/ T32 w 874"/>
              <a:gd name="T34" fmla="+- 0 7699 7056"/>
              <a:gd name="T35" fmla="*/ 7699 h 796"/>
              <a:gd name="T36" fmla="+- 0 7482 6943"/>
              <a:gd name="T37" fmla="*/ T36 w 874"/>
              <a:gd name="T38" fmla="+- 0 7695 7056"/>
              <a:gd name="T39" fmla="*/ 7695 h 796"/>
              <a:gd name="T40" fmla="+- 0 7373 6943"/>
              <a:gd name="T41" fmla="*/ T40 w 874"/>
              <a:gd name="T42" fmla="+- 0 7698 7056"/>
              <a:gd name="T43" fmla="*/ 7698 h 796"/>
              <a:gd name="T44" fmla="+- 0 7378 6943"/>
              <a:gd name="T45" fmla="*/ T44 w 874"/>
              <a:gd name="T46" fmla="+- 0 7605 7056"/>
              <a:gd name="T47" fmla="*/ 7605 h 796"/>
              <a:gd name="T48" fmla="+- 0 7438 6943"/>
              <a:gd name="T49" fmla="*/ T48 w 874"/>
              <a:gd name="T50" fmla="+- 0 7650 7056"/>
              <a:gd name="T51" fmla="*/ 7650 h 796"/>
              <a:gd name="T52" fmla="+- 0 7446 6943"/>
              <a:gd name="T53" fmla="*/ T52 w 874"/>
              <a:gd name="T54" fmla="+- 0 7614 7056"/>
              <a:gd name="T55" fmla="*/ 7614 h 796"/>
              <a:gd name="T56" fmla="+- 0 7391 6943"/>
              <a:gd name="T57" fmla="*/ T56 w 874"/>
              <a:gd name="T58" fmla="+- 0 7572 7056"/>
              <a:gd name="T59" fmla="*/ 7572 h 796"/>
              <a:gd name="T60" fmla="+- 0 7332 6943"/>
              <a:gd name="T61" fmla="*/ T60 w 874"/>
              <a:gd name="T62" fmla="+- 0 7571 7056"/>
              <a:gd name="T63" fmla="*/ 7571 h 796"/>
              <a:gd name="T64" fmla="+- 0 7075 6943"/>
              <a:gd name="T65" fmla="*/ T64 w 874"/>
              <a:gd name="T66" fmla="+- 0 7521 7056"/>
              <a:gd name="T67" fmla="*/ 7521 h 796"/>
              <a:gd name="T68" fmla="+- 0 6945 6943"/>
              <a:gd name="T69" fmla="*/ T68 w 874"/>
              <a:gd name="T70" fmla="+- 0 7538 7056"/>
              <a:gd name="T71" fmla="*/ 7538 h 796"/>
              <a:gd name="T72" fmla="+- 0 7816 6943"/>
              <a:gd name="T73" fmla="*/ T72 w 874"/>
              <a:gd name="T74" fmla="+- 0 7419 7056"/>
              <a:gd name="T75" fmla="*/ 7419 h 796"/>
              <a:gd name="T76" fmla="+- 0 7766 6943"/>
              <a:gd name="T77" fmla="*/ T76 w 874"/>
              <a:gd name="T78" fmla="+- 0 7249 7056"/>
              <a:gd name="T79" fmla="*/ 7249 h 796"/>
              <a:gd name="T80" fmla="+- 0 7630 6943"/>
              <a:gd name="T81" fmla="*/ T80 w 874"/>
              <a:gd name="T82" fmla="+- 0 7261 7056"/>
              <a:gd name="T83" fmla="*/ 7261 h 796"/>
              <a:gd name="T84" fmla="+- 0 7745 6943"/>
              <a:gd name="T85" fmla="*/ T84 w 874"/>
              <a:gd name="T86" fmla="+- 0 7318 7056"/>
              <a:gd name="T87" fmla="*/ 7318 h 796"/>
              <a:gd name="T88" fmla="+- 0 7752 6943"/>
              <a:gd name="T89" fmla="*/ T88 w 874"/>
              <a:gd name="T90" fmla="+- 0 7225 7056"/>
              <a:gd name="T91" fmla="*/ 7225 h 796"/>
              <a:gd name="T92" fmla="+- 0 7670 6943"/>
              <a:gd name="T93" fmla="*/ T92 w 874"/>
              <a:gd name="T94" fmla="+- 0 7202 7056"/>
              <a:gd name="T95" fmla="*/ 7202 h 796"/>
              <a:gd name="T96" fmla="+- 0 7456 6943"/>
              <a:gd name="T97" fmla="*/ T96 w 874"/>
              <a:gd name="T98" fmla="+- 0 7415 7056"/>
              <a:gd name="T99" fmla="*/ 7415 h 796"/>
              <a:gd name="T100" fmla="+- 0 7578 6943"/>
              <a:gd name="T101" fmla="*/ T100 w 874"/>
              <a:gd name="T102" fmla="+- 0 7154 7056"/>
              <a:gd name="T103" fmla="*/ 7154 h 796"/>
              <a:gd name="T104" fmla="+- 0 7466 6943"/>
              <a:gd name="T105" fmla="*/ T104 w 874"/>
              <a:gd name="T106" fmla="+- 0 7106 7056"/>
              <a:gd name="T107" fmla="*/ 7106 h 796"/>
              <a:gd name="T108" fmla="+- 0 7544 6943"/>
              <a:gd name="T109" fmla="*/ T108 w 874"/>
              <a:gd name="T110" fmla="+- 0 7170 7056"/>
              <a:gd name="T111" fmla="*/ 7170 h 796"/>
              <a:gd name="T112" fmla="+- 0 7569 6943"/>
              <a:gd name="T113" fmla="*/ T112 w 874"/>
              <a:gd name="T114" fmla="+- 0 7128 7056"/>
              <a:gd name="T115" fmla="*/ 7128 h 796"/>
              <a:gd name="T116" fmla="+- 0 7619 6943"/>
              <a:gd name="T117" fmla="*/ T116 w 874"/>
              <a:gd name="T118" fmla="+- 0 7102 7056"/>
              <a:gd name="T119" fmla="*/ 7102 h 796"/>
              <a:gd name="T120" fmla="+- 0 7417 6943"/>
              <a:gd name="T121" fmla="*/ T120 w 874"/>
              <a:gd name="T122" fmla="+- 0 7254 7056"/>
              <a:gd name="T123" fmla="*/ 7254 h 796"/>
              <a:gd name="T124" fmla="+- 0 7258 6943"/>
              <a:gd name="T125" fmla="*/ T124 w 874"/>
              <a:gd name="T126" fmla="+- 0 7416 7056"/>
              <a:gd name="T127" fmla="*/ 7416 h 796"/>
              <a:gd name="T128" fmla="+- 0 7298 6943"/>
              <a:gd name="T129" fmla="*/ T128 w 874"/>
              <a:gd name="T130" fmla="+- 0 7232 7056"/>
              <a:gd name="T131" fmla="*/ 7232 h 796"/>
              <a:gd name="T132" fmla="+- 0 7365 6943"/>
              <a:gd name="T133" fmla="*/ T132 w 874"/>
              <a:gd name="T134" fmla="+- 0 7131 7056"/>
              <a:gd name="T135" fmla="*/ 7131 h 796"/>
              <a:gd name="T136" fmla="+- 0 7417 6943"/>
              <a:gd name="T137" fmla="*/ T136 w 874"/>
              <a:gd name="T138" fmla="+- 0 7056 7056"/>
              <a:gd name="T139" fmla="*/ 7056 h 796"/>
              <a:gd name="T140" fmla="+- 0 7256 6943"/>
              <a:gd name="T141" fmla="*/ T140 w 874"/>
              <a:gd name="T142" fmla="+- 0 7225 7056"/>
              <a:gd name="T143" fmla="*/ 7225 h 796"/>
              <a:gd name="T144" fmla="+- 0 7114 6943"/>
              <a:gd name="T145" fmla="*/ T144 w 874"/>
              <a:gd name="T146" fmla="+- 0 7365 7056"/>
              <a:gd name="T147" fmla="*/ 7365 h 796"/>
              <a:gd name="T148" fmla="+- 0 7244 6943"/>
              <a:gd name="T149" fmla="*/ T148 w 874"/>
              <a:gd name="T150" fmla="+- 0 7220 7056"/>
              <a:gd name="T151" fmla="*/ 7220 h 796"/>
              <a:gd name="T152" fmla="+- 0 7308 6943"/>
              <a:gd name="T153" fmla="*/ T152 w 874"/>
              <a:gd name="T154" fmla="+- 0 7131 7056"/>
              <a:gd name="T155" fmla="*/ 7131 h 796"/>
              <a:gd name="T156" fmla="+- 0 7088 6943"/>
              <a:gd name="T157" fmla="*/ T156 w 874"/>
              <a:gd name="T158" fmla="+- 0 7283 7056"/>
              <a:gd name="T159" fmla="*/ 7283 h 796"/>
              <a:gd name="T160" fmla="+- 0 7107 6943"/>
              <a:gd name="T161" fmla="*/ T160 w 874"/>
              <a:gd name="T162" fmla="+- 0 7455 7056"/>
              <a:gd name="T163" fmla="*/ 7455 h 796"/>
              <a:gd name="T164" fmla="+- 0 7418 6943"/>
              <a:gd name="T165" fmla="*/ T164 w 874"/>
              <a:gd name="T166" fmla="+- 0 7455 7056"/>
              <a:gd name="T167" fmla="*/ 7455 h 796"/>
              <a:gd name="T168" fmla="+- 0 7429 6943"/>
              <a:gd name="T169" fmla="*/ T168 w 874"/>
              <a:gd name="T170" fmla="+- 0 7548 7056"/>
              <a:gd name="T171" fmla="*/ 7548 h 796"/>
              <a:gd name="T172" fmla="+- 0 7653 6943"/>
              <a:gd name="T173" fmla="*/ T172 w 874"/>
              <a:gd name="T174" fmla="+- 0 7455 7056"/>
              <a:gd name="T175" fmla="*/ 7455 h 796"/>
              <a:gd name="T176" fmla="+- 0 7724 6943"/>
              <a:gd name="T177" fmla="*/ T176 w 874"/>
              <a:gd name="T178" fmla="+- 0 7597 7056"/>
              <a:gd name="T179" fmla="*/ 7597 h 796"/>
              <a:gd name="T180" fmla="+- 0 7615 6943"/>
              <a:gd name="T181" fmla="*/ T180 w 874"/>
              <a:gd name="T182" fmla="+- 0 7455 7056"/>
              <a:gd name="T183" fmla="*/ 7455 h 796"/>
              <a:gd name="T184" fmla="+- 0 7491 6943"/>
              <a:gd name="T185" fmla="*/ T184 w 874"/>
              <a:gd name="T186" fmla="+- 0 7605 7056"/>
              <a:gd name="T187" fmla="*/ 7605 h 796"/>
              <a:gd name="T188" fmla="+- 0 7563 6943"/>
              <a:gd name="T189" fmla="*/ T188 w 874"/>
              <a:gd name="T190" fmla="+- 0 7632 7056"/>
              <a:gd name="T191" fmla="*/ 7632 h 796"/>
              <a:gd name="T192" fmla="+- 0 7579 6943"/>
              <a:gd name="T193" fmla="*/ T192 w 874"/>
              <a:gd name="T194" fmla="+- 0 7717 7056"/>
              <a:gd name="T195" fmla="*/ 7717 h 796"/>
              <a:gd name="T196" fmla="+- 0 7577 6943"/>
              <a:gd name="T197" fmla="*/ T196 w 874"/>
              <a:gd name="T198" fmla="+- 0 7736 7056"/>
              <a:gd name="T199" fmla="*/ 7736 h 796"/>
              <a:gd name="T200" fmla="+- 0 7631 6943"/>
              <a:gd name="T201" fmla="*/ T200 w 874"/>
              <a:gd name="T202" fmla="+- 0 7761 7056"/>
              <a:gd name="T203" fmla="*/ 7761 h 796"/>
              <a:gd name="T204" fmla="+- 0 7767 6943"/>
              <a:gd name="T205" fmla="*/ T204 w 874"/>
              <a:gd name="T206" fmla="+- 0 7623 7056"/>
              <a:gd name="T207" fmla="*/ 7623 h 79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</a:cxnLst>
            <a:rect l="0" t="0" r="r" b="b"/>
            <a:pathLst>
              <a:path w="874" h="796">
                <a:moveTo>
                  <a:pt x="596" y="751"/>
                </a:moveTo>
                <a:lnTo>
                  <a:pt x="596" y="729"/>
                </a:lnTo>
                <a:lnTo>
                  <a:pt x="596" y="728"/>
                </a:lnTo>
                <a:lnTo>
                  <a:pt x="596" y="704"/>
                </a:lnTo>
                <a:lnTo>
                  <a:pt x="0" y="704"/>
                </a:lnTo>
                <a:lnTo>
                  <a:pt x="0" y="715"/>
                </a:lnTo>
                <a:lnTo>
                  <a:pt x="0" y="721"/>
                </a:lnTo>
                <a:lnTo>
                  <a:pt x="0" y="729"/>
                </a:lnTo>
                <a:lnTo>
                  <a:pt x="0" y="740"/>
                </a:lnTo>
                <a:lnTo>
                  <a:pt x="1" y="772"/>
                </a:lnTo>
                <a:lnTo>
                  <a:pt x="11" y="790"/>
                </a:lnTo>
                <a:lnTo>
                  <a:pt x="31" y="795"/>
                </a:lnTo>
                <a:lnTo>
                  <a:pt x="65" y="794"/>
                </a:lnTo>
                <a:lnTo>
                  <a:pt x="66" y="794"/>
                </a:lnTo>
                <a:lnTo>
                  <a:pt x="81" y="764"/>
                </a:lnTo>
                <a:lnTo>
                  <a:pt x="99" y="744"/>
                </a:lnTo>
                <a:lnTo>
                  <a:pt x="121" y="732"/>
                </a:lnTo>
                <a:lnTo>
                  <a:pt x="147" y="728"/>
                </a:lnTo>
                <a:lnTo>
                  <a:pt x="173" y="733"/>
                </a:lnTo>
                <a:lnTo>
                  <a:pt x="195" y="746"/>
                </a:lnTo>
                <a:lnTo>
                  <a:pt x="212" y="766"/>
                </a:lnTo>
                <a:lnTo>
                  <a:pt x="225" y="795"/>
                </a:lnTo>
                <a:lnTo>
                  <a:pt x="298" y="795"/>
                </a:lnTo>
                <a:lnTo>
                  <a:pt x="375" y="795"/>
                </a:lnTo>
                <a:lnTo>
                  <a:pt x="381" y="788"/>
                </a:lnTo>
                <a:lnTo>
                  <a:pt x="383" y="783"/>
                </a:lnTo>
                <a:lnTo>
                  <a:pt x="397" y="758"/>
                </a:lnTo>
                <a:lnTo>
                  <a:pt x="417" y="740"/>
                </a:lnTo>
                <a:lnTo>
                  <a:pt x="441" y="730"/>
                </a:lnTo>
                <a:lnTo>
                  <a:pt x="469" y="729"/>
                </a:lnTo>
                <a:lnTo>
                  <a:pt x="494" y="737"/>
                </a:lnTo>
                <a:lnTo>
                  <a:pt x="514" y="751"/>
                </a:lnTo>
                <a:lnTo>
                  <a:pt x="528" y="770"/>
                </a:lnTo>
                <a:lnTo>
                  <a:pt x="537" y="795"/>
                </a:lnTo>
                <a:lnTo>
                  <a:pt x="548" y="795"/>
                </a:lnTo>
                <a:lnTo>
                  <a:pt x="558" y="795"/>
                </a:lnTo>
                <a:lnTo>
                  <a:pt x="583" y="794"/>
                </a:lnTo>
                <a:lnTo>
                  <a:pt x="594" y="786"/>
                </a:lnTo>
                <a:lnTo>
                  <a:pt x="595" y="772"/>
                </a:lnTo>
                <a:lnTo>
                  <a:pt x="596" y="758"/>
                </a:lnTo>
                <a:lnTo>
                  <a:pt x="596" y="751"/>
                </a:lnTo>
                <a:moveTo>
                  <a:pt x="596" y="667"/>
                </a:moveTo>
                <a:lnTo>
                  <a:pt x="594" y="654"/>
                </a:lnTo>
                <a:lnTo>
                  <a:pt x="588" y="643"/>
                </a:lnTo>
                <a:lnTo>
                  <a:pt x="577" y="631"/>
                </a:lnTo>
                <a:lnTo>
                  <a:pt x="544" y="598"/>
                </a:lnTo>
                <a:lnTo>
                  <a:pt x="544" y="633"/>
                </a:lnTo>
                <a:lnTo>
                  <a:pt x="539" y="639"/>
                </a:lnTo>
                <a:lnTo>
                  <a:pt x="536" y="640"/>
                </a:lnTo>
                <a:lnTo>
                  <a:pt x="533" y="642"/>
                </a:lnTo>
                <a:lnTo>
                  <a:pt x="482" y="643"/>
                </a:lnTo>
                <a:lnTo>
                  <a:pt x="458" y="643"/>
                </a:lnTo>
                <a:lnTo>
                  <a:pt x="430" y="642"/>
                </a:lnTo>
                <a:lnTo>
                  <a:pt x="422" y="637"/>
                </a:lnTo>
                <a:lnTo>
                  <a:pt x="422" y="628"/>
                </a:lnTo>
                <a:lnTo>
                  <a:pt x="422" y="613"/>
                </a:lnTo>
                <a:lnTo>
                  <a:pt x="422" y="551"/>
                </a:lnTo>
                <a:lnTo>
                  <a:pt x="435" y="549"/>
                </a:lnTo>
                <a:lnTo>
                  <a:pt x="445" y="551"/>
                </a:lnTo>
                <a:lnTo>
                  <a:pt x="455" y="555"/>
                </a:lnTo>
                <a:lnTo>
                  <a:pt x="464" y="563"/>
                </a:lnTo>
                <a:lnTo>
                  <a:pt x="479" y="579"/>
                </a:lnTo>
                <a:lnTo>
                  <a:pt x="495" y="594"/>
                </a:lnTo>
                <a:lnTo>
                  <a:pt x="532" y="628"/>
                </a:lnTo>
                <a:lnTo>
                  <a:pt x="538" y="630"/>
                </a:lnTo>
                <a:lnTo>
                  <a:pt x="544" y="633"/>
                </a:lnTo>
                <a:lnTo>
                  <a:pt x="544" y="598"/>
                </a:lnTo>
                <a:lnTo>
                  <a:pt x="503" y="558"/>
                </a:lnTo>
                <a:lnTo>
                  <a:pt x="495" y="549"/>
                </a:lnTo>
                <a:lnTo>
                  <a:pt x="479" y="533"/>
                </a:lnTo>
                <a:lnTo>
                  <a:pt x="470" y="525"/>
                </a:lnTo>
                <a:lnTo>
                  <a:pt x="459" y="519"/>
                </a:lnTo>
                <a:lnTo>
                  <a:pt x="448" y="516"/>
                </a:lnTo>
                <a:lnTo>
                  <a:pt x="442" y="516"/>
                </a:lnTo>
                <a:lnTo>
                  <a:pt x="435" y="515"/>
                </a:lnTo>
                <a:lnTo>
                  <a:pt x="423" y="515"/>
                </a:lnTo>
                <a:lnTo>
                  <a:pt x="412" y="516"/>
                </a:lnTo>
                <a:lnTo>
                  <a:pt x="389" y="515"/>
                </a:lnTo>
                <a:lnTo>
                  <a:pt x="385" y="487"/>
                </a:lnTo>
                <a:lnTo>
                  <a:pt x="378" y="472"/>
                </a:lnTo>
                <a:lnTo>
                  <a:pt x="363" y="466"/>
                </a:lnTo>
                <a:lnTo>
                  <a:pt x="335" y="465"/>
                </a:lnTo>
                <a:lnTo>
                  <a:pt x="132" y="465"/>
                </a:lnTo>
                <a:lnTo>
                  <a:pt x="82" y="465"/>
                </a:lnTo>
                <a:lnTo>
                  <a:pt x="32" y="465"/>
                </a:lnTo>
                <a:lnTo>
                  <a:pt x="19" y="467"/>
                </a:lnTo>
                <a:lnTo>
                  <a:pt x="9" y="473"/>
                </a:lnTo>
                <a:lnTo>
                  <a:pt x="2" y="482"/>
                </a:lnTo>
                <a:lnTo>
                  <a:pt x="0" y="494"/>
                </a:lnTo>
                <a:lnTo>
                  <a:pt x="0" y="686"/>
                </a:lnTo>
                <a:lnTo>
                  <a:pt x="596" y="686"/>
                </a:lnTo>
                <a:lnTo>
                  <a:pt x="596" y="667"/>
                </a:lnTo>
                <a:moveTo>
                  <a:pt x="873" y="363"/>
                </a:moveTo>
                <a:lnTo>
                  <a:pt x="873" y="360"/>
                </a:lnTo>
                <a:lnTo>
                  <a:pt x="873" y="359"/>
                </a:lnTo>
                <a:lnTo>
                  <a:pt x="862" y="286"/>
                </a:lnTo>
                <a:lnTo>
                  <a:pt x="835" y="212"/>
                </a:lnTo>
                <a:lnTo>
                  <a:pt x="823" y="193"/>
                </a:lnTo>
                <a:lnTo>
                  <a:pt x="823" y="359"/>
                </a:lnTo>
                <a:lnTo>
                  <a:pt x="710" y="359"/>
                </a:lnTo>
                <a:lnTo>
                  <a:pt x="688" y="218"/>
                </a:lnTo>
                <a:lnTo>
                  <a:pt x="687" y="205"/>
                </a:lnTo>
                <a:lnTo>
                  <a:pt x="703" y="198"/>
                </a:lnTo>
                <a:lnTo>
                  <a:pt x="754" y="176"/>
                </a:lnTo>
                <a:lnTo>
                  <a:pt x="781" y="217"/>
                </a:lnTo>
                <a:lnTo>
                  <a:pt x="802" y="262"/>
                </a:lnTo>
                <a:lnTo>
                  <a:pt x="816" y="309"/>
                </a:lnTo>
                <a:lnTo>
                  <a:pt x="823" y="359"/>
                </a:lnTo>
                <a:lnTo>
                  <a:pt x="823" y="193"/>
                </a:lnTo>
                <a:lnTo>
                  <a:pt x="813" y="176"/>
                </a:lnTo>
                <a:lnTo>
                  <a:pt x="809" y="169"/>
                </a:lnTo>
                <a:lnTo>
                  <a:pt x="795" y="147"/>
                </a:lnTo>
                <a:lnTo>
                  <a:pt x="744" y="92"/>
                </a:lnTo>
                <a:lnTo>
                  <a:pt x="728" y="81"/>
                </a:lnTo>
                <a:lnTo>
                  <a:pt x="728" y="141"/>
                </a:lnTo>
                <a:lnTo>
                  <a:pt x="727" y="146"/>
                </a:lnTo>
                <a:lnTo>
                  <a:pt x="727" y="147"/>
                </a:lnTo>
                <a:lnTo>
                  <a:pt x="674" y="169"/>
                </a:lnTo>
                <a:lnTo>
                  <a:pt x="672" y="166"/>
                </a:lnTo>
                <a:lnTo>
                  <a:pt x="672" y="359"/>
                </a:lnTo>
                <a:lnTo>
                  <a:pt x="513" y="359"/>
                </a:lnTo>
                <a:lnTo>
                  <a:pt x="513" y="236"/>
                </a:lnTo>
                <a:lnTo>
                  <a:pt x="650" y="218"/>
                </a:lnTo>
                <a:lnTo>
                  <a:pt x="672" y="359"/>
                </a:lnTo>
                <a:lnTo>
                  <a:pt x="672" y="166"/>
                </a:lnTo>
                <a:lnTo>
                  <a:pt x="635" y="98"/>
                </a:lnTo>
                <a:lnTo>
                  <a:pt x="635" y="182"/>
                </a:lnTo>
                <a:lnTo>
                  <a:pt x="513" y="198"/>
                </a:lnTo>
                <a:lnTo>
                  <a:pt x="513" y="46"/>
                </a:lnTo>
                <a:lnTo>
                  <a:pt x="523" y="50"/>
                </a:lnTo>
                <a:lnTo>
                  <a:pt x="534" y="54"/>
                </a:lnTo>
                <a:lnTo>
                  <a:pt x="543" y="58"/>
                </a:lnTo>
                <a:lnTo>
                  <a:pt x="552" y="63"/>
                </a:lnTo>
                <a:lnTo>
                  <a:pt x="579" y="86"/>
                </a:lnTo>
                <a:lnTo>
                  <a:pt x="601" y="114"/>
                </a:lnTo>
                <a:lnTo>
                  <a:pt x="619" y="146"/>
                </a:lnTo>
                <a:lnTo>
                  <a:pt x="635" y="182"/>
                </a:lnTo>
                <a:lnTo>
                  <a:pt x="635" y="98"/>
                </a:lnTo>
                <a:lnTo>
                  <a:pt x="623" y="76"/>
                </a:lnTo>
                <a:lnTo>
                  <a:pt x="626" y="72"/>
                </a:lnTo>
                <a:lnTo>
                  <a:pt x="728" y="141"/>
                </a:lnTo>
                <a:lnTo>
                  <a:pt x="728" y="81"/>
                </a:lnTo>
                <a:lnTo>
                  <a:pt x="715" y="72"/>
                </a:lnTo>
                <a:lnTo>
                  <a:pt x="683" y="49"/>
                </a:lnTo>
                <a:lnTo>
                  <a:pt x="676" y="46"/>
                </a:lnTo>
                <a:lnTo>
                  <a:pt x="616" y="19"/>
                </a:lnTo>
                <a:lnTo>
                  <a:pt x="543" y="2"/>
                </a:lnTo>
                <a:lnTo>
                  <a:pt x="474" y="0"/>
                </a:lnTo>
                <a:lnTo>
                  <a:pt x="474" y="46"/>
                </a:lnTo>
                <a:lnTo>
                  <a:pt x="474" y="198"/>
                </a:lnTo>
                <a:lnTo>
                  <a:pt x="474" y="236"/>
                </a:lnTo>
                <a:lnTo>
                  <a:pt x="474" y="360"/>
                </a:lnTo>
                <a:lnTo>
                  <a:pt x="315" y="360"/>
                </a:lnTo>
                <a:lnTo>
                  <a:pt x="337" y="218"/>
                </a:lnTo>
                <a:lnTo>
                  <a:pt x="474" y="236"/>
                </a:lnTo>
                <a:lnTo>
                  <a:pt x="474" y="198"/>
                </a:lnTo>
                <a:lnTo>
                  <a:pt x="352" y="182"/>
                </a:lnTo>
                <a:lnTo>
                  <a:pt x="355" y="176"/>
                </a:lnTo>
                <a:lnTo>
                  <a:pt x="358" y="169"/>
                </a:lnTo>
                <a:lnTo>
                  <a:pt x="368" y="146"/>
                </a:lnTo>
                <a:lnTo>
                  <a:pt x="387" y="114"/>
                </a:lnTo>
                <a:lnTo>
                  <a:pt x="409" y="85"/>
                </a:lnTo>
                <a:lnTo>
                  <a:pt x="422" y="75"/>
                </a:lnTo>
                <a:lnTo>
                  <a:pt x="437" y="61"/>
                </a:lnTo>
                <a:lnTo>
                  <a:pt x="447" y="54"/>
                </a:lnTo>
                <a:lnTo>
                  <a:pt x="460" y="52"/>
                </a:lnTo>
                <a:lnTo>
                  <a:pt x="474" y="46"/>
                </a:lnTo>
                <a:lnTo>
                  <a:pt x="474" y="0"/>
                </a:lnTo>
                <a:lnTo>
                  <a:pt x="467" y="0"/>
                </a:lnTo>
                <a:lnTo>
                  <a:pt x="390" y="14"/>
                </a:lnTo>
                <a:lnTo>
                  <a:pt x="365" y="24"/>
                </a:lnTo>
                <a:lnTo>
                  <a:pt x="365" y="75"/>
                </a:lnTo>
                <a:lnTo>
                  <a:pt x="313" y="169"/>
                </a:lnTo>
                <a:lnTo>
                  <a:pt x="301" y="164"/>
                </a:lnTo>
                <a:lnTo>
                  <a:pt x="301" y="204"/>
                </a:lnTo>
                <a:lnTo>
                  <a:pt x="277" y="360"/>
                </a:lnTo>
                <a:lnTo>
                  <a:pt x="164" y="360"/>
                </a:lnTo>
                <a:lnTo>
                  <a:pt x="171" y="309"/>
                </a:lnTo>
                <a:lnTo>
                  <a:pt x="185" y="262"/>
                </a:lnTo>
                <a:lnTo>
                  <a:pt x="206" y="218"/>
                </a:lnTo>
                <a:lnTo>
                  <a:pt x="234" y="176"/>
                </a:lnTo>
                <a:lnTo>
                  <a:pt x="301" y="204"/>
                </a:lnTo>
                <a:lnTo>
                  <a:pt x="301" y="164"/>
                </a:lnTo>
                <a:lnTo>
                  <a:pt x="260" y="147"/>
                </a:lnTo>
                <a:lnTo>
                  <a:pt x="284" y="124"/>
                </a:lnTo>
                <a:lnTo>
                  <a:pt x="309" y="105"/>
                </a:lnTo>
                <a:lnTo>
                  <a:pt x="336" y="89"/>
                </a:lnTo>
                <a:lnTo>
                  <a:pt x="365" y="75"/>
                </a:lnTo>
                <a:lnTo>
                  <a:pt x="365" y="24"/>
                </a:lnTo>
                <a:lnTo>
                  <a:pt x="304" y="49"/>
                </a:lnTo>
                <a:lnTo>
                  <a:pt x="235" y="100"/>
                </a:lnTo>
                <a:lnTo>
                  <a:pt x="182" y="160"/>
                </a:lnTo>
                <a:lnTo>
                  <a:pt x="145" y="227"/>
                </a:lnTo>
                <a:lnTo>
                  <a:pt x="122" y="297"/>
                </a:lnTo>
                <a:lnTo>
                  <a:pt x="114" y="365"/>
                </a:lnTo>
                <a:lnTo>
                  <a:pt x="119" y="427"/>
                </a:lnTo>
                <a:lnTo>
                  <a:pt x="166" y="427"/>
                </a:lnTo>
                <a:lnTo>
                  <a:pt x="164" y="399"/>
                </a:lnTo>
                <a:lnTo>
                  <a:pt x="279" y="399"/>
                </a:lnTo>
                <a:lnTo>
                  <a:pt x="283" y="426"/>
                </a:lnTo>
                <a:lnTo>
                  <a:pt x="319" y="426"/>
                </a:lnTo>
                <a:lnTo>
                  <a:pt x="319" y="399"/>
                </a:lnTo>
                <a:lnTo>
                  <a:pt x="475" y="399"/>
                </a:lnTo>
                <a:lnTo>
                  <a:pt x="475" y="454"/>
                </a:lnTo>
                <a:lnTo>
                  <a:pt x="475" y="477"/>
                </a:lnTo>
                <a:lnTo>
                  <a:pt x="476" y="483"/>
                </a:lnTo>
                <a:lnTo>
                  <a:pt x="479" y="486"/>
                </a:lnTo>
                <a:lnTo>
                  <a:pt x="486" y="492"/>
                </a:lnTo>
                <a:lnTo>
                  <a:pt x="494" y="498"/>
                </a:lnTo>
                <a:lnTo>
                  <a:pt x="512" y="511"/>
                </a:lnTo>
                <a:lnTo>
                  <a:pt x="512" y="399"/>
                </a:lnTo>
                <a:lnTo>
                  <a:pt x="672" y="399"/>
                </a:lnTo>
                <a:lnTo>
                  <a:pt x="710" y="399"/>
                </a:lnTo>
                <a:lnTo>
                  <a:pt x="823" y="399"/>
                </a:lnTo>
                <a:lnTo>
                  <a:pt x="816" y="449"/>
                </a:lnTo>
                <a:lnTo>
                  <a:pt x="802" y="496"/>
                </a:lnTo>
                <a:lnTo>
                  <a:pt x="781" y="541"/>
                </a:lnTo>
                <a:lnTo>
                  <a:pt x="754" y="582"/>
                </a:lnTo>
                <a:lnTo>
                  <a:pt x="687" y="554"/>
                </a:lnTo>
                <a:lnTo>
                  <a:pt x="689" y="541"/>
                </a:lnTo>
                <a:lnTo>
                  <a:pt x="710" y="399"/>
                </a:lnTo>
                <a:lnTo>
                  <a:pt x="672" y="399"/>
                </a:lnTo>
                <a:lnTo>
                  <a:pt x="650" y="541"/>
                </a:lnTo>
                <a:lnTo>
                  <a:pt x="528" y="524"/>
                </a:lnTo>
                <a:lnTo>
                  <a:pt x="525" y="530"/>
                </a:lnTo>
                <a:lnTo>
                  <a:pt x="536" y="539"/>
                </a:lnTo>
                <a:lnTo>
                  <a:pt x="548" y="549"/>
                </a:lnTo>
                <a:lnTo>
                  <a:pt x="559" y="558"/>
                </a:lnTo>
                <a:lnTo>
                  <a:pt x="572" y="566"/>
                </a:lnTo>
                <a:lnTo>
                  <a:pt x="586" y="570"/>
                </a:lnTo>
                <a:lnTo>
                  <a:pt x="602" y="573"/>
                </a:lnTo>
                <a:lnTo>
                  <a:pt x="620" y="576"/>
                </a:lnTo>
                <a:lnTo>
                  <a:pt x="639" y="578"/>
                </a:lnTo>
                <a:lnTo>
                  <a:pt x="624" y="599"/>
                </a:lnTo>
                <a:lnTo>
                  <a:pt x="621" y="620"/>
                </a:lnTo>
                <a:lnTo>
                  <a:pt x="627" y="640"/>
                </a:lnTo>
                <a:lnTo>
                  <a:pt x="636" y="661"/>
                </a:lnTo>
                <a:lnTo>
                  <a:pt x="673" y="588"/>
                </a:lnTo>
                <a:lnTo>
                  <a:pt x="726" y="610"/>
                </a:lnTo>
                <a:lnTo>
                  <a:pt x="728" y="616"/>
                </a:lnTo>
                <a:lnTo>
                  <a:pt x="641" y="675"/>
                </a:lnTo>
                <a:lnTo>
                  <a:pt x="634" y="680"/>
                </a:lnTo>
                <a:lnTo>
                  <a:pt x="634" y="684"/>
                </a:lnTo>
                <a:lnTo>
                  <a:pt x="633" y="695"/>
                </a:lnTo>
                <a:lnTo>
                  <a:pt x="633" y="707"/>
                </a:lnTo>
                <a:lnTo>
                  <a:pt x="633" y="730"/>
                </a:lnTo>
                <a:lnTo>
                  <a:pt x="688" y="705"/>
                </a:lnTo>
                <a:lnTo>
                  <a:pt x="740" y="668"/>
                </a:lnTo>
                <a:lnTo>
                  <a:pt x="786" y="622"/>
                </a:lnTo>
                <a:lnTo>
                  <a:pt x="809" y="588"/>
                </a:lnTo>
                <a:lnTo>
                  <a:pt x="813" y="582"/>
                </a:lnTo>
                <a:lnTo>
                  <a:pt x="824" y="567"/>
                </a:lnTo>
                <a:lnTo>
                  <a:pt x="852" y="504"/>
                </a:lnTo>
                <a:lnTo>
                  <a:pt x="870" y="436"/>
                </a:lnTo>
                <a:lnTo>
                  <a:pt x="872" y="399"/>
                </a:lnTo>
                <a:lnTo>
                  <a:pt x="873" y="363"/>
                </a:lnTo>
              </a:path>
            </a:pathLst>
          </a:custGeom>
          <a:solidFill>
            <a:srgbClr val="009CF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s-EC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565" y="1808673"/>
            <a:ext cx="752475" cy="6572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004" y="1854979"/>
            <a:ext cx="7810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4421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9"/>
          <p:cNvSpPr>
            <a:spLocks/>
          </p:cNvSpPr>
          <p:nvPr/>
        </p:nvSpPr>
        <p:spPr bwMode="auto">
          <a:xfrm>
            <a:off x="4811056" y="3295378"/>
            <a:ext cx="4851946" cy="3423719"/>
          </a:xfrm>
          <a:custGeom>
            <a:avLst/>
            <a:gdLst>
              <a:gd name="T0" fmla="+- 0 8752 8752"/>
              <a:gd name="T1" fmla="*/ T0 w 6056"/>
              <a:gd name="T2" fmla="+- 0 21866 19559"/>
              <a:gd name="T3" fmla="*/ 21866 h 6484"/>
              <a:gd name="T4" fmla="+- 0 8752 8752"/>
              <a:gd name="T5" fmla="*/ T4 w 6056"/>
              <a:gd name="T6" fmla="+- 0 19786 19559"/>
              <a:gd name="T7" fmla="*/ 19786 h 6484"/>
              <a:gd name="T8" fmla="+- 0 8765 8752"/>
              <a:gd name="T9" fmla="*/ T8 w 6056"/>
              <a:gd name="T10" fmla="+- 0 19713 19559"/>
              <a:gd name="T11" fmla="*/ 19713 h 6484"/>
              <a:gd name="T12" fmla="+- 0 8800 8752"/>
              <a:gd name="T13" fmla="*/ T12 w 6056"/>
              <a:gd name="T14" fmla="+- 0 19651 19559"/>
              <a:gd name="T15" fmla="*/ 19651 h 6484"/>
              <a:gd name="T16" fmla="+- 0 8853 8752"/>
              <a:gd name="T17" fmla="*/ T16 w 6056"/>
              <a:gd name="T18" fmla="+- 0 19602 19559"/>
              <a:gd name="T19" fmla="*/ 19602 h 6484"/>
              <a:gd name="T20" fmla="+- 0 8919 8752"/>
              <a:gd name="T21" fmla="*/ T20 w 6056"/>
              <a:gd name="T22" fmla="+- 0 19570 19559"/>
              <a:gd name="T23" fmla="*/ 19570 h 6484"/>
              <a:gd name="T24" fmla="+- 0 8993 8752"/>
              <a:gd name="T25" fmla="*/ T24 w 6056"/>
              <a:gd name="T26" fmla="+- 0 19559 19559"/>
              <a:gd name="T27" fmla="*/ 19559 h 6484"/>
              <a:gd name="T28" fmla="+- 0 14581 8752"/>
              <a:gd name="T29" fmla="*/ T28 w 6056"/>
              <a:gd name="T30" fmla="+- 0 19559 19559"/>
              <a:gd name="T31" fmla="*/ 19559 h 6484"/>
              <a:gd name="T32" fmla="+- 0 14654 8752"/>
              <a:gd name="T33" fmla="*/ T32 w 6056"/>
              <a:gd name="T34" fmla="+- 0 19570 19559"/>
              <a:gd name="T35" fmla="*/ 19570 h 6484"/>
              <a:gd name="T36" fmla="+- 0 14716 8752"/>
              <a:gd name="T37" fmla="*/ T36 w 6056"/>
              <a:gd name="T38" fmla="+- 0 19602 19559"/>
              <a:gd name="T39" fmla="*/ 19602 h 6484"/>
              <a:gd name="T40" fmla="+- 0 14765 8752"/>
              <a:gd name="T41" fmla="*/ T40 w 6056"/>
              <a:gd name="T42" fmla="+- 0 19651 19559"/>
              <a:gd name="T43" fmla="*/ 19651 h 6484"/>
              <a:gd name="T44" fmla="+- 0 14797 8752"/>
              <a:gd name="T45" fmla="*/ T44 w 6056"/>
              <a:gd name="T46" fmla="+- 0 19713 19559"/>
              <a:gd name="T47" fmla="*/ 19713 h 6484"/>
              <a:gd name="T48" fmla="+- 0 14808 8752"/>
              <a:gd name="T49" fmla="*/ T48 w 6056"/>
              <a:gd name="T50" fmla="+- 0 19786 19559"/>
              <a:gd name="T51" fmla="*/ 19786 h 6484"/>
              <a:gd name="T52" fmla="+- 0 14808 8752"/>
              <a:gd name="T53" fmla="*/ T52 w 6056"/>
              <a:gd name="T54" fmla="+- 0 25810 19559"/>
              <a:gd name="T55" fmla="*/ 25810 h 6484"/>
              <a:gd name="T56" fmla="+- 0 14797 8752"/>
              <a:gd name="T57" fmla="*/ T56 w 6056"/>
              <a:gd name="T58" fmla="+- 0 25884 19559"/>
              <a:gd name="T59" fmla="*/ 25884 h 6484"/>
              <a:gd name="T60" fmla="+- 0 14765 8752"/>
              <a:gd name="T61" fmla="*/ T60 w 6056"/>
              <a:gd name="T62" fmla="+- 0 25948 19559"/>
              <a:gd name="T63" fmla="*/ 25948 h 6484"/>
              <a:gd name="T64" fmla="+- 0 14716 8752"/>
              <a:gd name="T65" fmla="*/ T64 w 6056"/>
              <a:gd name="T66" fmla="+- 0 25998 19559"/>
              <a:gd name="T67" fmla="*/ 25998 h 6484"/>
              <a:gd name="T68" fmla="+- 0 14654 8752"/>
              <a:gd name="T69" fmla="*/ T68 w 6056"/>
              <a:gd name="T70" fmla="+- 0 26031 19559"/>
              <a:gd name="T71" fmla="*/ 26031 h 6484"/>
              <a:gd name="T72" fmla="+- 0 14581 8752"/>
              <a:gd name="T73" fmla="*/ T72 w 6056"/>
              <a:gd name="T74" fmla="+- 0 26043 19559"/>
              <a:gd name="T75" fmla="*/ 26043 h 6484"/>
              <a:gd name="T76" fmla="+- 0 8993 8752"/>
              <a:gd name="T77" fmla="*/ T76 w 6056"/>
              <a:gd name="T78" fmla="+- 0 26043 19559"/>
              <a:gd name="T79" fmla="*/ 26043 h 6484"/>
              <a:gd name="T80" fmla="+- 0 8919 8752"/>
              <a:gd name="T81" fmla="*/ T80 w 6056"/>
              <a:gd name="T82" fmla="+- 0 26031 19559"/>
              <a:gd name="T83" fmla="*/ 26031 h 6484"/>
              <a:gd name="T84" fmla="+- 0 8853 8752"/>
              <a:gd name="T85" fmla="*/ T84 w 6056"/>
              <a:gd name="T86" fmla="+- 0 25998 19559"/>
              <a:gd name="T87" fmla="*/ 25998 h 6484"/>
              <a:gd name="T88" fmla="+- 0 8800 8752"/>
              <a:gd name="T89" fmla="*/ T88 w 6056"/>
              <a:gd name="T90" fmla="+- 0 25948 19559"/>
              <a:gd name="T91" fmla="*/ 25948 h 6484"/>
              <a:gd name="T92" fmla="+- 0 8765 8752"/>
              <a:gd name="T93" fmla="*/ T92 w 6056"/>
              <a:gd name="T94" fmla="+- 0 25884 19559"/>
              <a:gd name="T95" fmla="*/ 25884 h 6484"/>
              <a:gd name="T96" fmla="+- 0 8752 8752"/>
              <a:gd name="T97" fmla="*/ T96 w 6056"/>
              <a:gd name="T98" fmla="+- 0 25810 19559"/>
              <a:gd name="T99" fmla="*/ 25810 h 6484"/>
              <a:gd name="T100" fmla="+- 0 8752 8752"/>
              <a:gd name="T101" fmla="*/ T100 w 6056"/>
              <a:gd name="T102" fmla="+- 0 23112 19559"/>
              <a:gd name="T103" fmla="*/ 23112 h 648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</a:cxnLst>
            <a:rect l="0" t="0" r="r" b="b"/>
            <a:pathLst>
              <a:path w="6056" h="6484">
                <a:moveTo>
                  <a:pt x="0" y="2307"/>
                </a:moveTo>
                <a:lnTo>
                  <a:pt x="0" y="227"/>
                </a:lnTo>
                <a:lnTo>
                  <a:pt x="13" y="154"/>
                </a:lnTo>
                <a:lnTo>
                  <a:pt x="48" y="92"/>
                </a:lnTo>
                <a:lnTo>
                  <a:pt x="101" y="43"/>
                </a:lnTo>
                <a:lnTo>
                  <a:pt x="167" y="11"/>
                </a:lnTo>
                <a:lnTo>
                  <a:pt x="241" y="0"/>
                </a:lnTo>
                <a:lnTo>
                  <a:pt x="5829" y="0"/>
                </a:lnTo>
                <a:lnTo>
                  <a:pt x="5902" y="11"/>
                </a:lnTo>
                <a:lnTo>
                  <a:pt x="5964" y="43"/>
                </a:lnTo>
                <a:lnTo>
                  <a:pt x="6013" y="92"/>
                </a:lnTo>
                <a:lnTo>
                  <a:pt x="6045" y="154"/>
                </a:lnTo>
                <a:lnTo>
                  <a:pt x="6056" y="227"/>
                </a:lnTo>
                <a:lnTo>
                  <a:pt x="6056" y="6251"/>
                </a:lnTo>
                <a:lnTo>
                  <a:pt x="6045" y="6325"/>
                </a:lnTo>
                <a:lnTo>
                  <a:pt x="6013" y="6389"/>
                </a:lnTo>
                <a:lnTo>
                  <a:pt x="5964" y="6439"/>
                </a:lnTo>
                <a:lnTo>
                  <a:pt x="5902" y="6472"/>
                </a:lnTo>
                <a:lnTo>
                  <a:pt x="5829" y="6484"/>
                </a:lnTo>
                <a:lnTo>
                  <a:pt x="241" y="6484"/>
                </a:lnTo>
                <a:lnTo>
                  <a:pt x="167" y="6472"/>
                </a:lnTo>
                <a:lnTo>
                  <a:pt x="101" y="6439"/>
                </a:lnTo>
                <a:lnTo>
                  <a:pt x="48" y="6389"/>
                </a:lnTo>
                <a:lnTo>
                  <a:pt x="13" y="6325"/>
                </a:lnTo>
                <a:lnTo>
                  <a:pt x="0" y="6251"/>
                </a:lnTo>
                <a:lnTo>
                  <a:pt x="0" y="3553"/>
                </a:lnTo>
              </a:path>
            </a:pathLst>
          </a:custGeom>
          <a:noFill/>
          <a:ln w="12364">
            <a:solidFill>
              <a:srgbClr val="59595C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s-EC" sz="1400">
              <a:solidFill>
                <a:prstClr val="black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132704" y="4415392"/>
            <a:ext cx="1283109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s-EC" b="1" dirty="0">
                <a:solidFill>
                  <a:prstClr val="black"/>
                </a:solidFill>
              </a:rPr>
              <a:t>Principales</a:t>
            </a:r>
          </a:p>
          <a:p>
            <a:pPr algn="ctr"/>
            <a:r>
              <a:rPr lang="es-EC" b="1" dirty="0">
                <a:solidFill>
                  <a:prstClr val="black"/>
                </a:solidFill>
              </a:rPr>
              <a:t>productos</a:t>
            </a:r>
          </a:p>
          <a:p>
            <a:pPr algn="ctr"/>
            <a:r>
              <a:rPr lang="es-EC" b="1" dirty="0">
                <a:solidFill>
                  <a:prstClr val="black"/>
                </a:solidFill>
              </a:rPr>
              <a:t>agrícolas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48753" t="35181" r="46372" b="56351"/>
          <a:stretch/>
        </p:blipFill>
        <p:spPr>
          <a:xfrm>
            <a:off x="5226512" y="3370687"/>
            <a:ext cx="634180" cy="61943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804033" y="3941467"/>
            <a:ext cx="16337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1400" b="1" dirty="0">
                <a:solidFill>
                  <a:prstClr val="black"/>
                </a:solidFill>
              </a:rPr>
              <a:t>Productos agrícolas</a:t>
            </a:r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78472049"/>
              </p:ext>
            </p:extLst>
          </p:nvPr>
        </p:nvGraphicFramePr>
        <p:xfrm>
          <a:off x="4802530" y="3343721"/>
          <a:ext cx="4228178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9533">
                  <a:extLst>
                    <a:ext uri="{9D8B030D-6E8A-4147-A177-3AD203B41FA5}">
                      <a16:colId xmlns:a16="http://schemas.microsoft.com/office/drawing/2014/main" xmlns="" val="3763187492"/>
                    </a:ext>
                  </a:extLst>
                </a:gridCol>
                <a:gridCol w="958645">
                  <a:extLst>
                    <a:ext uri="{9D8B030D-6E8A-4147-A177-3AD203B41FA5}">
                      <a16:colId xmlns:a16="http://schemas.microsoft.com/office/drawing/2014/main" xmlns="" val="3447641811"/>
                    </a:ext>
                  </a:extLst>
                </a:gridCol>
              </a:tblGrid>
              <a:tr h="293050">
                <a:tc>
                  <a:txBody>
                    <a:bodyPr/>
                    <a:lstStyle/>
                    <a:p>
                      <a:pPr algn="r"/>
                      <a:r>
                        <a:rPr lang="es-EC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Plátano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1600" b="1" dirty="0" smtClean="0">
                          <a:solidFill>
                            <a:schemeClr val="tx1"/>
                          </a:solidFill>
                        </a:rPr>
                        <a:t>45%</a:t>
                      </a:r>
                      <a:endParaRPr lang="es-EC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56151624"/>
                  </a:ext>
                </a:extLst>
              </a:tr>
              <a:tr h="293050">
                <a:tc>
                  <a:txBody>
                    <a:bodyPr/>
                    <a:lstStyle/>
                    <a:p>
                      <a:pPr algn="r"/>
                      <a:r>
                        <a:rPr lang="es-EC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Yuca</a:t>
                      </a:r>
                      <a:endParaRPr lang="es-EC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1600" b="1" dirty="0" smtClean="0">
                          <a:solidFill>
                            <a:schemeClr val="tx1"/>
                          </a:solidFill>
                        </a:rPr>
                        <a:t>21%</a:t>
                      </a:r>
                      <a:endParaRPr lang="es-EC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89163817"/>
                  </a:ext>
                </a:extLst>
              </a:tr>
              <a:tr h="293050">
                <a:tc>
                  <a:txBody>
                    <a:bodyPr/>
                    <a:lstStyle/>
                    <a:p>
                      <a:pPr algn="r"/>
                      <a:r>
                        <a:rPr lang="es-EC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Pitahaya</a:t>
                      </a:r>
                      <a:endParaRPr lang="es-EC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1600" b="1" dirty="0" smtClean="0">
                          <a:solidFill>
                            <a:schemeClr val="tx1"/>
                          </a:solidFill>
                        </a:rPr>
                        <a:t>7%</a:t>
                      </a:r>
                      <a:endParaRPr lang="es-EC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446549"/>
                  </a:ext>
                </a:extLst>
              </a:tr>
              <a:tr h="293050">
                <a:tc>
                  <a:txBody>
                    <a:bodyPr/>
                    <a:lstStyle/>
                    <a:p>
                      <a:pPr algn="r"/>
                      <a:r>
                        <a:rPr lang="es-EC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Papa China, Pelma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1600" b="1" dirty="0" smtClean="0">
                          <a:solidFill>
                            <a:schemeClr val="tx1"/>
                          </a:solidFill>
                        </a:rPr>
                        <a:t>6%</a:t>
                      </a:r>
                      <a:endParaRPr lang="es-EC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55347616"/>
                  </a:ext>
                </a:extLst>
              </a:tr>
              <a:tr h="293050">
                <a:tc>
                  <a:txBody>
                    <a:bodyPr/>
                    <a:lstStyle/>
                    <a:p>
                      <a:pPr algn="r"/>
                      <a:r>
                        <a:rPr lang="es-EC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Maíz duro seco</a:t>
                      </a:r>
                      <a:endParaRPr lang="es-EC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1600" b="1" dirty="0" smtClean="0">
                          <a:solidFill>
                            <a:schemeClr val="tx1"/>
                          </a:solidFill>
                        </a:rPr>
                        <a:t>6%</a:t>
                      </a:r>
                      <a:endParaRPr lang="es-EC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6965400"/>
                  </a:ext>
                </a:extLst>
              </a:tr>
              <a:tr h="293050">
                <a:tc>
                  <a:txBody>
                    <a:bodyPr/>
                    <a:lstStyle/>
                    <a:p>
                      <a:pPr algn="r"/>
                      <a:r>
                        <a:rPr lang="es-EC" sz="1400" dirty="0" smtClean="0">
                          <a:solidFill>
                            <a:schemeClr val="tx1"/>
                          </a:solidFill>
                        </a:rPr>
                        <a:t>Banano</a:t>
                      </a:r>
                      <a:endParaRPr lang="es-EC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1600" b="1" dirty="0" smtClean="0">
                          <a:solidFill>
                            <a:schemeClr val="tx1"/>
                          </a:solidFill>
                        </a:rPr>
                        <a:t>4%</a:t>
                      </a:r>
                      <a:endParaRPr lang="es-EC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8651951"/>
                  </a:ext>
                </a:extLst>
              </a:tr>
              <a:tr h="293050">
                <a:tc>
                  <a:txBody>
                    <a:bodyPr/>
                    <a:lstStyle/>
                    <a:p>
                      <a:pPr algn="r"/>
                      <a:r>
                        <a:rPr lang="es-EC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Orito</a:t>
                      </a:r>
                      <a:endParaRPr lang="es-EC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1600" b="1" dirty="0" smtClean="0">
                          <a:solidFill>
                            <a:schemeClr val="tx1"/>
                          </a:solidFill>
                        </a:rPr>
                        <a:t>3%</a:t>
                      </a:r>
                      <a:endParaRPr lang="es-EC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10668040"/>
                  </a:ext>
                </a:extLst>
              </a:tr>
              <a:tr h="293050">
                <a:tc>
                  <a:txBody>
                    <a:bodyPr/>
                    <a:lstStyle/>
                    <a:p>
                      <a:pPr algn="r"/>
                      <a:r>
                        <a:rPr lang="es-EC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Palmito</a:t>
                      </a:r>
                      <a:endParaRPr lang="es-EC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1600" b="1" dirty="0" smtClean="0">
                          <a:solidFill>
                            <a:schemeClr val="tx1"/>
                          </a:solidFill>
                        </a:rPr>
                        <a:t>3%</a:t>
                      </a:r>
                      <a:endParaRPr lang="es-EC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3404581"/>
                  </a:ext>
                </a:extLst>
              </a:tr>
              <a:tr h="293050">
                <a:tc>
                  <a:txBody>
                    <a:bodyPr/>
                    <a:lstStyle/>
                    <a:p>
                      <a:pPr algn="r"/>
                      <a:r>
                        <a:rPr lang="es-EC" sz="1400" dirty="0" smtClean="0">
                          <a:solidFill>
                            <a:schemeClr val="tx1"/>
                          </a:solidFill>
                        </a:rPr>
                        <a:t>Los demás</a:t>
                      </a:r>
                      <a:endParaRPr lang="es-EC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1600" b="1" dirty="0" smtClean="0">
                          <a:solidFill>
                            <a:schemeClr val="tx1"/>
                          </a:solidFill>
                        </a:rPr>
                        <a:t>5%</a:t>
                      </a:r>
                      <a:endParaRPr lang="es-EC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algn="r"/>
                      <a:r>
                        <a:rPr lang="es-EC" sz="14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s-EC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1600" b="1" dirty="0" smtClean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es-EC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4" name="Picture 1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17" t="4713" r="2453" b="58315"/>
          <a:stretch/>
        </p:blipFill>
        <p:spPr bwMode="auto">
          <a:xfrm>
            <a:off x="4878074" y="811925"/>
            <a:ext cx="7055894" cy="84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ángulo 10"/>
          <p:cNvSpPr/>
          <p:nvPr/>
        </p:nvSpPr>
        <p:spPr>
          <a:xfrm>
            <a:off x="4078566" y="1734798"/>
            <a:ext cx="1261940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s-EC" b="1" dirty="0">
                <a:solidFill>
                  <a:prstClr val="black"/>
                </a:solidFill>
              </a:rPr>
              <a:t>Producción</a:t>
            </a:r>
          </a:p>
          <a:p>
            <a:pPr algn="ctr"/>
            <a:r>
              <a:rPr lang="es-EC" b="1" dirty="0">
                <a:solidFill>
                  <a:prstClr val="black"/>
                </a:solidFill>
              </a:rPr>
              <a:t>pecuaria</a:t>
            </a:r>
            <a:endParaRPr lang="es-EC" dirty="0">
              <a:solidFill>
                <a:prstClr val="black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5226512" y="1614381"/>
            <a:ext cx="1528805" cy="1402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4795" indent="8890">
              <a:spcBef>
                <a:spcPts val="1500"/>
              </a:spcBef>
            </a:pPr>
            <a:r>
              <a:rPr lang="en-US" sz="1600" b="1" dirty="0">
                <a:solidFill>
                  <a:prstClr val="black"/>
                </a:solidFill>
                <a:ea typeface="Calibri" panose="020F0502020204030204" pitchFamily="34" charset="0"/>
              </a:rPr>
              <a:t>Ganado</a:t>
            </a:r>
            <a:endParaRPr lang="es-EC" sz="1600" dirty="0">
              <a:solidFill>
                <a:prstClr val="black"/>
              </a:solidFill>
              <a:ea typeface="Calibri" panose="020F0502020204030204" pitchFamily="34" charset="0"/>
            </a:endParaRPr>
          </a:p>
          <a:p>
            <a:pPr marL="255905" indent="8255">
              <a:lnSpc>
                <a:spcPct val="117000"/>
              </a:lnSpc>
              <a:spcBef>
                <a:spcPts val="770"/>
              </a:spcBef>
            </a:pPr>
            <a:r>
              <a:rPr lang="es-EC" sz="1400" dirty="0">
                <a:solidFill>
                  <a:prstClr val="black"/>
                </a:solidFill>
                <a:ea typeface="Calibri" panose="020F0502020204030204" pitchFamily="34" charset="0"/>
              </a:rPr>
              <a:t>Vacuno</a:t>
            </a:r>
            <a:r>
              <a:rPr lang="en-US" sz="1400" dirty="0">
                <a:solidFill>
                  <a:prstClr val="black"/>
                </a:solidFill>
                <a:ea typeface="Calibri" panose="020F0502020204030204" pitchFamily="34" charset="0"/>
              </a:rPr>
              <a:t> </a:t>
            </a:r>
            <a:endParaRPr lang="en-US" sz="1400" dirty="0" smtClean="0">
              <a:solidFill>
                <a:prstClr val="black"/>
              </a:solidFill>
              <a:ea typeface="Calibri" panose="020F0502020204030204" pitchFamily="34" charset="0"/>
            </a:endParaRPr>
          </a:p>
          <a:p>
            <a:pPr marL="255905" indent="8255">
              <a:lnSpc>
                <a:spcPct val="117000"/>
              </a:lnSpc>
              <a:spcBef>
                <a:spcPts val="770"/>
              </a:spcBef>
            </a:pPr>
            <a:r>
              <a:rPr lang="es-EC" sz="1400" dirty="0" smtClean="0">
                <a:solidFill>
                  <a:prstClr val="black"/>
                </a:solidFill>
                <a:ea typeface="Calibri" panose="020F0502020204030204" pitchFamily="34" charset="0"/>
              </a:rPr>
              <a:t>Caballar</a:t>
            </a:r>
          </a:p>
          <a:p>
            <a:pPr marL="255905" indent="8255">
              <a:lnSpc>
                <a:spcPct val="117000"/>
              </a:lnSpc>
              <a:spcBef>
                <a:spcPts val="770"/>
              </a:spcBef>
            </a:pPr>
            <a:r>
              <a:rPr lang="en-US" sz="1400" dirty="0" smtClean="0">
                <a:solidFill>
                  <a:prstClr val="black"/>
                </a:solidFill>
                <a:ea typeface="Calibri" panose="020F0502020204030204" pitchFamily="34" charset="0"/>
              </a:rPr>
              <a:t>Los </a:t>
            </a:r>
            <a:r>
              <a:rPr lang="es-EC" sz="1400" dirty="0" smtClean="0">
                <a:solidFill>
                  <a:prstClr val="black"/>
                </a:solidFill>
                <a:ea typeface="Calibri" panose="020F0502020204030204" pitchFamily="34" charset="0"/>
              </a:rPr>
              <a:t>demás</a:t>
            </a:r>
            <a:endParaRPr lang="es-EC" sz="1400" dirty="0">
              <a:solidFill>
                <a:prstClr val="black"/>
              </a:solidFill>
              <a:ea typeface="Calibri" panose="020F050202020403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6720442" y="1625843"/>
            <a:ext cx="1602158" cy="1047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0835"/>
            <a:r>
              <a:rPr lang="en-US" sz="1600" b="1" dirty="0">
                <a:solidFill>
                  <a:prstClr val="black"/>
                </a:solidFill>
                <a:ea typeface="Calibri" panose="020F0502020204030204" pitchFamily="34" charset="0"/>
              </a:rPr>
              <a:t>Aves</a:t>
            </a:r>
            <a:endParaRPr lang="es-EC" sz="1600" dirty="0">
              <a:solidFill>
                <a:prstClr val="black"/>
              </a:solidFill>
              <a:ea typeface="Calibri" panose="020F0502020204030204" pitchFamily="34" charset="0"/>
            </a:endParaRPr>
          </a:p>
          <a:p>
            <a:pPr marL="255905" indent="8255" algn="r">
              <a:lnSpc>
                <a:spcPct val="117000"/>
              </a:lnSpc>
              <a:spcBef>
                <a:spcPts val="770"/>
              </a:spcBef>
            </a:pPr>
            <a:r>
              <a:rPr lang="en-US" sz="1400" dirty="0">
                <a:solidFill>
                  <a:prstClr val="black"/>
                </a:solidFill>
                <a:ea typeface="Calibri" panose="020F0502020204030204" pitchFamily="34" charset="0"/>
              </a:rPr>
              <a:t>Campo </a:t>
            </a:r>
            <a:endParaRPr lang="en-US" sz="1400" dirty="0" smtClean="0">
              <a:solidFill>
                <a:prstClr val="black"/>
              </a:solidFill>
              <a:ea typeface="Calibri" panose="020F0502020204030204" pitchFamily="34" charset="0"/>
            </a:endParaRPr>
          </a:p>
          <a:p>
            <a:pPr marL="255905" indent="8255" algn="r">
              <a:lnSpc>
                <a:spcPct val="117000"/>
              </a:lnSpc>
              <a:spcBef>
                <a:spcPts val="770"/>
              </a:spcBef>
            </a:pPr>
            <a:r>
              <a:rPr lang="es-EC" sz="1400" dirty="0" smtClean="0">
                <a:solidFill>
                  <a:prstClr val="black"/>
                </a:solidFill>
                <a:ea typeface="Calibri" panose="020F0502020204030204" pitchFamily="34" charset="0"/>
              </a:rPr>
              <a:t>Plantel</a:t>
            </a:r>
            <a:r>
              <a:rPr lang="en-US" sz="1400" dirty="0" smtClean="0">
                <a:solidFill>
                  <a:prstClr val="black"/>
                </a:solidFill>
                <a:ea typeface="Calibri" panose="020F0502020204030204" pitchFamily="34" charset="0"/>
              </a:rPr>
              <a:t> </a:t>
            </a:r>
            <a:r>
              <a:rPr lang="es-EC" sz="1400" dirty="0">
                <a:solidFill>
                  <a:prstClr val="black"/>
                </a:solidFill>
                <a:ea typeface="Calibri" panose="020F0502020204030204" pitchFamily="34" charset="0"/>
              </a:rPr>
              <a:t>avícola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8775995" y="1641423"/>
            <a:ext cx="2483260" cy="1047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5905"/>
            <a:r>
              <a:rPr lang="es-EC" sz="1600" b="1" dirty="0">
                <a:solidFill>
                  <a:prstClr val="black"/>
                </a:solidFill>
                <a:ea typeface="Calibri" panose="020F0502020204030204" pitchFamily="34" charset="0"/>
              </a:rPr>
              <a:t>Leche</a:t>
            </a:r>
            <a:r>
              <a:rPr lang="en-US" sz="1600" b="1" dirty="0">
                <a:solidFill>
                  <a:prstClr val="black"/>
                </a:solidFill>
                <a:ea typeface="Calibri" panose="020F0502020204030204" pitchFamily="34" charset="0"/>
              </a:rPr>
              <a:t> y </a:t>
            </a:r>
            <a:r>
              <a:rPr lang="es-EC" sz="1600" b="1" dirty="0">
                <a:solidFill>
                  <a:prstClr val="black"/>
                </a:solidFill>
                <a:ea typeface="Calibri" panose="020F0502020204030204" pitchFamily="34" charset="0"/>
              </a:rPr>
              <a:t>huevos</a:t>
            </a:r>
            <a:endParaRPr lang="es-EC" sz="1600" dirty="0">
              <a:solidFill>
                <a:prstClr val="black"/>
              </a:solidFill>
              <a:ea typeface="Calibri" panose="020F0502020204030204" pitchFamily="34" charset="0"/>
            </a:endParaRPr>
          </a:p>
          <a:p>
            <a:pPr marL="255905">
              <a:lnSpc>
                <a:spcPct val="117000"/>
              </a:lnSpc>
              <a:spcBef>
                <a:spcPts val="840"/>
              </a:spcBef>
            </a:pPr>
            <a:r>
              <a:rPr lang="es-EC" sz="1400" dirty="0">
                <a:solidFill>
                  <a:prstClr val="black"/>
                </a:solidFill>
                <a:ea typeface="Calibri" panose="020F0502020204030204" pitchFamily="34" charset="0"/>
              </a:rPr>
              <a:t>Producción</a:t>
            </a:r>
            <a:r>
              <a:rPr lang="en-US" sz="1400" dirty="0">
                <a:solidFill>
                  <a:prstClr val="black"/>
                </a:solidFill>
                <a:ea typeface="Calibri" panose="020F0502020204030204" pitchFamily="34" charset="0"/>
              </a:rPr>
              <a:t> de </a:t>
            </a:r>
            <a:r>
              <a:rPr lang="es-EC" sz="1400" dirty="0">
                <a:solidFill>
                  <a:prstClr val="black"/>
                </a:solidFill>
                <a:ea typeface="Calibri" panose="020F0502020204030204" pitchFamily="34" charset="0"/>
              </a:rPr>
              <a:t>leche</a:t>
            </a:r>
            <a:r>
              <a:rPr lang="en-US" sz="1400" dirty="0">
                <a:solidFill>
                  <a:prstClr val="black"/>
                </a:solidFill>
                <a:ea typeface="Calibri" panose="020F0502020204030204" pitchFamily="34" charset="0"/>
              </a:rPr>
              <a:t> </a:t>
            </a:r>
            <a:endParaRPr lang="en-US" sz="1400" dirty="0" smtClean="0">
              <a:solidFill>
                <a:prstClr val="black"/>
              </a:solidFill>
              <a:ea typeface="Calibri" panose="020F0502020204030204" pitchFamily="34" charset="0"/>
            </a:endParaRPr>
          </a:p>
          <a:p>
            <a:pPr marL="255905">
              <a:lnSpc>
                <a:spcPct val="117000"/>
              </a:lnSpc>
              <a:spcBef>
                <a:spcPts val="840"/>
              </a:spcBef>
            </a:pPr>
            <a:r>
              <a:rPr lang="es-EC" sz="1400" dirty="0" smtClean="0">
                <a:solidFill>
                  <a:prstClr val="black"/>
                </a:solidFill>
                <a:ea typeface="Calibri" panose="020F0502020204030204" pitchFamily="34" charset="0"/>
              </a:rPr>
              <a:t>Producción</a:t>
            </a:r>
            <a:r>
              <a:rPr lang="en-US" sz="1400" dirty="0" smtClean="0">
                <a:solidFill>
                  <a:prstClr val="black"/>
                </a:solidFill>
                <a:ea typeface="Calibri" panose="020F0502020204030204" pitchFamily="34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ea typeface="Calibri" panose="020F0502020204030204" pitchFamily="34" charset="0"/>
              </a:rPr>
              <a:t>de</a:t>
            </a:r>
            <a:r>
              <a:rPr lang="en-US" sz="1400" spc="-135" dirty="0">
                <a:solidFill>
                  <a:prstClr val="black"/>
                </a:solidFill>
                <a:ea typeface="Calibri" panose="020F0502020204030204" pitchFamily="34" charset="0"/>
              </a:rPr>
              <a:t> </a:t>
            </a:r>
            <a:r>
              <a:rPr lang="es-EC" sz="1400" dirty="0">
                <a:solidFill>
                  <a:prstClr val="black"/>
                </a:solidFill>
                <a:ea typeface="Calibri" panose="020F0502020204030204" pitchFamily="34" charset="0"/>
              </a:rPr>
              <a:t>huevos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10794354" y="1953964"/>
            <a:ext cx="91829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sz="1400" b="1" dirty="0" smtClean="0">
                <a:solidFill>
                  <a:prstClr val="black"/>
                </a:solidFill>
              </a:rPr>
              <a:t>67.041 </a:t>
            </a:r>
            <a:r>
              <a:rPr lang="es-EC" sz="1400" b="1" dirty="0">
                <a:solidFill>
                  <a:prstClr val="black"/>
                </a:solidFill>
              </a:rPr>
              <a:t>L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10728783" y="2353645"/>
            <a:ext cx="100306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sz="1400" b="1" dirty="0" smtClean="0">
                <a:solidFill>
                  <a:prstClr val="black"/>
                </a:solidFill>
              </a:rPr>
              <a:t>125.629 u</a:t>
            </a:r>
            <a:endParaRPr lang="es-EC" sz="1400" b="1" dirty="0">
              <a:solidFill>
                <a:prstClr val="black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6426726" y="1971226"/>
            <a:ext cx="600919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sz="1400" b="1" dirty="0" smtClean="0">
                <a:solidFill>
                  <a:prstClr val="black"/>
                </a:solidFill>
              </a:rPr>
              <a:t>88%</a:t>
            </a:r>
            <a:endParaRPr lang="es-EC" sz="1400" b="1" dirty="0">
              <a:solidFill>
                <a:prstClr val="black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6420974" y="2353126"/>
            <a:ext cx="600919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sz="1400" b="1" dirty="0">
                <a:solidFill>
                  <a:prstClr val="black"/>
                </a:solidFill>
              </a:rPr>
              <a:t>4</a:t>
            </a:r>
            <a:r>
              <a:rPr lang="es-EC" sz="1400" b="1" dirty="0" smtClean="0">
                <a:solidFill>
                  <a:prstClr val="black"/>
                </a:solidFill>
              </a:rPr>
              <a:t>%</a:t>
            </a:r>
            <a:endParaRPr lang="es-EC" sz="1400" b="1" dirty="0">
              <a:solidFill>
                <a:prstClr val="black"/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8308086" y="1967612"/>
            <a:ext cx="600919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sz="1400" b="1" dirty="0" smtClean="0">
                <a:solidFill>
                  <a:prstClr val="black"/>
                </a:solidFill>
              </a:rPr>
              <a:t>95%</a:t>
            </a:r>
            <a:endParaRPr lang="es-EC" sz="1400" b="1" dirty="0">
              <a:solidFill>
                <a:prstClr val="black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8303401" y="2364026"/>
            <a:ext cx="600919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sz="1400" b="1" dirty="0">
                <a:solidFill>
                  <a:prstClr val="black"/>
                </a:solidFill>
              </a:rPr>
              <a:t>5</a:t>
            </a:r>
            <a:r>
              <a:rPr lang="es-EC" sz="1400" b="1" dirty="0" smtClean="0">
                <a:solidFill>
                  <a:prstClr val="black"/>
                </a:solidFill>
              </a:rPr>
              <a:t>%</a:t>
            </a:r>
            <a:endParaRPr lang="es-EC" sz="1400" b="1" dirty="0">
              <a:solidFill>
                <a:prstClr val="black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916869" y="3056733"/>
            <a:ext cx="15969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1100" dirty="0">
                <a:solidFill>
                  <a:prstClr val="black"/>
                </a:solidFill>
                <a:latin typeface="MyriadPro-Regular"/>
              </a:rPr>
              <a:t>Fuente: INEC, ESPAC</a:t>
            </a:r>
            <a:endParaRPr lang="es-EC" sz="1100" dirty="0">
              <a:solidFill>
                <a:prstClr val="black"/>
              </a:solidFill>
            </a:endParaRPr>
          </a:p>
        </p:txBody>
      </p:sp>
      <p:sp>
        <p:nvSpPr>
          <p:cNvPr id="46" name="Freeform 213"/>
          <p:cNvSpPr>
            <a:spLocks/>
          </p:cNvSpPr>
          <p:nvPr/>
        </p:nvSpPr>
        <p:spPr bwMode="auto">
          <a:xfrm>
            <a:off x="379185" y="1271603"/>
            <a:ext cx="3236979" cy="4864117"/>
          </a:xfrm>
          <a:custGeom>
            <a:avLst/>
            <a:gdLst>
              <a:gd name="T0" fmla="+- 0 1390 1390"/>
              <a:gd name="T1" fmla="*/ T0 w 6220"/>
              <a:gd name="T2" fmla="+- 0 18560 16170"/>
              <a:gd name="T3" fmla="*/ 18560 h 5380"/>
              <a:gd name="T4" fmla="+- 0 1390 1390"/>
              <a:gd name="T5" fmla="*/ T4 w 6220"/>
              <a:gd name="T6" fmla="+- 0 16417 16170"/>
              <a:gd name="T7" fmla="*/ 16417 h 5380"/>
              <a:gd name="T8" fmla="+- 0 1403 1390"/>
              <a:gd name="T9" fmla="*/ T8 w 6220"/>
              <a:gd name="T10" fmla="+- 0 16340 16170"/>
              <a:gd name="T11" fmla="*/ 16340 h 5380"/>
              <a:gd name="T12" fmla="+- 0 1439 1390"/>
              <a:gd name="T13" fmla="*/ T12 w 6220"/>
              <a:gd name="T14" fmla="+- 0 16273 16170"/>
              <a:gd name="T15" fmla="*/ 16273 h 5380"/>
              <a:gd name="T16" fmla="+- 0 1493 1390"/>
              <a:gd name="T17" fmla="*/ T16 w 6220"/>
              <a:gd name="T18" fmla="+- 0 16219 16170"/>
              <a:gd name="T19" fmla="*/ 16219 h 5380"/>
              <a:gd name="T20" fmla="+- 0 1561 1390"/>
              <a:gd name="T21" fmla="*/ T20 w 6220"/>
              <a:gd name="T22" fmla="+- 0 16183 16170"/>
              <a:gd name="T23" fmla="*/ 16183 h 5380"/>
              <a:gd name="T24" fmla="+- 0 1637 1390"/>
              <a:gd name="T25" fmla="*/ T24 w 6220"/>
              <a:gd name="T26" fmla="+- 0 16170 16170"/>
              <a:gd name="T27" fmla="*/ 16170 h 5380"/>
              <a:gd name="T28" fmla="+- 0 7377 1390"/>
              <a:gd name="T29" fmla="*/ T28 w 6220"/>
              <a:gd name="T30" fmla="+- 0 16170 16170"/>
              <a:gd name="T31" fmla="*/ 16170 h 5380"/>
              <a:gd name="T32" fmla="+- 0 7452 1390"/>
              <a:gd name="T33" fmla="*/ T32 w 6220"/>
              <a:gd name="T34" fmla="+- 0 16183 16170"/>
              <a:gd name="T35" fmla="*/ 16183 h 5380"/>
              <a:gd name="T36" fmla="+- 0 7516 1390"/>
              <a:gd name="T37" fmla="*/ T36 w 6220"/>
              <a:gd name="T38" fmla="+- 0 16219 16170"/>
              <a:gd name="T39" fmla="*/ 16219 h 5380"/>
              <a:gd name="T40" fmla="+- 0 7566 1390"/>
              <a:gd name="T41" fmla="*/ T40 w 6220"/>
              <a:gd name="T42" fmla="+- 0 16273 16170"/>
              <a:gd name="T43" fmla="*/ 16273 h 5380"/>
              <a:gd name="T44" fmla="+- 0 7598 1390"/>
              <a:gd name="T45" fmla="*/ T44 w 6220"/>
              <a:gd name="T46" fmla="+- 0 16340 16170"/>
              <a:gd name="T47" fmla="*/ 16340 h 5380"/>
              <a:gd name="T48" fmla="+- 0 7610 1390"/>
              <a:gd name="T49" fmla="*/ T48 w 6220"/>
              <a:gd name="T50" fmla="+- 0 16417 16170"/>
              <a:gd name="T51" fmla="*/ 16417 h 5380"/>
              <a:gd name="T52" fmla="+- 0 7610 1390"/>
              <a:gd name="T53" fmla="*/ T52 w 6220"/>
              <a:gd name="T54" fmla="+- 0 21304 16170"/>
              <a:gd name="T55" fmla="*/ 21304 h 5380"/>
              <a:gd name="T56" fmla="+- 0 7598 1390"/>
              <a:gd name="T57" fmla="*/ T56 w 6220"/>
              <a:gd name="T58" fmla="+- 0 21380 16170"/>
              <a:gd name="T59" fmla="*/ 21380 h 5380"/>
              <a:gd name="T60" fmla="+- 0 7566 1390"/>
              <a:gd name="T61" fmla="*/ T60 w 6220"/>
              <a:gd name="T62" fmla="+- 0 21448 16170"/>
              <a:gd name="T63" fmla="*/ 21448 h 5380"/>
              <a:gd name="T64" fmla="+- 0 7516 1390"/>
              <a:gd name="T65" fmla="*/ T64 w 6220"/>
              <a:gd name="T66" fmla="+- 0 21502 16170"/>
              <a:gd name="T67" fmla="*/ 21502 h 5380"/>
              <a:gd name="T68" fmla="+- 0 7452 1390"/>
              <a:gd name="T69" fmla="*/ T68 w 6220"/>
              <a:gd name="T70" fmla="+- 0 21537 16170"/>
              <a:gd name="T71" fmla="*/ 21537 h 5380"/>
              <a:gd name="T72" fmla="+- 0 7377 1390"/>
              <a:gd name="T73" fmla="*/ T72 w 6220"/>
              <a:gd name="T74" fmla="+- 0 21550 16170"/>
              <a:gd name="T75" fmla="*/ 21550 h 5380"/>
              <a:gd name="T76" fmla="+- 0 1637 1390"/>
              <a:gd name="T77" fmla="*/ T76 w 6220"/>
              <a:gd name="T78" fmla="+- 0 21550 16170"/>
              <a:gd name="T79" fmla="*/ 21550 h 5380"/>
              <a:gd name="T80" fmla="+- 0 1561 1390"/>
              <a:gd name="T81" fmla="*/ T80 w 6220"/>
              <a:gd name="T82" fmla="+- 0 21537 16170"/>
              <a:gd name="T83" fmla="*/ 21537 h 5380"/>
              <a:gd name="T84" fmla="+- 0 1493 1390"/>
              <a:gd name="T85" fmla="*/ T84 w 6220"/>
              <a:gd name="T86" fmla="+- 0 21502 16170"/>
              <a:gd name="T87" fmla="*/ 21502 h 5380"/>
              <a:gd name="T88" fmla="+- 0 1439 1390"/>
              <a:gd name="T89" fmla="*/ T88 w 6220"/>
              <a:gd name="T90" fmla="+- 0 21448 16170"/>
              <a:gd name="T91" fmla="*/ 21448 h 5380"/>
              <a:gd name="T92" fmla="+- 0 1403 1390"/>
              <a:gd name="T93" fmla="*/ T92 w 6220"/>
              <a:gd name="T94" fmla="+- 0 21380 16170"/>
              <a:gd name="T95" fmla="*/ 21380 h 5380"/>
              <a:gd name="T96" fmla="+- 0 1390 1390"/>
              <a:gd name="T97" fmla="*/ T96 w 6220"/>
              <a:gd name="T98" fmla="+- 0 21304 16170"/>
              <a:gd name="T99" fmla="*/ 21304 h 5380"/>
              <a:gd name="T100" fmla="+- 0 1390 1390"/>
              <a:gd name="T101" fmla="*/ T100 w 6220"/>
              <a:gd name="T102" fmla="+- 0 19840 16170"/>
              <a:gd name="T103" fmla="*/ 19840 h 538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</a:cxnLst>
            <a:rect l="0" t="0" r="r" b="b"/>
            <a:pathLst>
              <a:path w="6220" h="5380">
                <a:moveTo>
                  <a:pt x="0" y="2390"/>
                </a:moveTo>
                <a:lnTo>
                  <a:pt x="0" y="247"/>
                </a:lnTo>
                <a:lnTo>
                  <a:pt x="13" y="170"/>
                </a:lnTo>
                <a:lnTo>
                  <a:pt x="49" y="103"/>
                </a:lnTo>
                <a:lnTo>
                  <a:pt x="103" y="49"/>
                </a:lnTo>
                <a:lnTo>
                  <a:pt x="171" y="13"/>
                </a:lnTo>
                <a:lnTo>
                  <a:pt x="247" y="0"/>
                </a:lnTo>
                <a:lnTo>
                  <a:pt x="5987" y="0"/>
                </a:lnTo>
                <a:lnTo>
                  <a:pt x="6062" y="13"/>
                </a:lnTo>
                <a:lnTo>
                  <a:pt x="6126" y="49"/>
                </a:lnTo>
                <a:lnTo>
                  <a:pt x="6176" y="103"/>
                </a:lnTo>
                <a:lnTo>
                  <a:pt x="6208" y="170"/>
                </a:lnTo>
                <a:lnTo>
                  <a:pt x="6220" y="247"/>
                </a:lnTo>
                <a:lnTo>
                  <a:pt x="6220" y="5134"/>
                </a:lnTo>
                <a:lnTo>
                  <a:pt x="6208" y="5210"/>
                </a:lnTo>
                <a:lnTo>
                  <a:pt x="6176" y="5278"/>
                </a:lnTo>
                <a:lnTo>
                  <a:pt x="6126" y="5332"/>
                </a:lnTo>
                <a:lnTo>
                  <a:pt x="6062" y="5367"/>
                </a:lnTo>
                <a:lnTo>
                  <a:pt x="5987" y="5380"/>
                </a:lnTo>
                <a:lnTo>
                  <a:pt x="247" y="5380"/>
                </a:lnTo>
                <a:lnTo>
                  <a:pt x="171" y="5367"/>
                </a:lnTo>
                <a:lnTo>
                  <a:pt x="103" y="5332"/>
                </a:lnTo>
                <a:lnTo>
                  <a:pt x="49" y="5278"/>
                </a:lnTo>
                <a:lnTo>
                  <a:pt x="13" y="5210"/>
                </a:lnTo>
                <a:lnTo>
                  <a:pt x="0" y="5134"/>
                </a:lnTo>
                <a:lnTo>
                  <a:pt x="0" y="3670"/>
                </a:lnTo>
              </a:path>
            </a:pathLst>
          </a:custGeom>
          <a:noFill/>
          <a:ln w="12700">
            <a:solidFill>
              <a:srgbClr val="59595C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s-EC">
              <a:solidFill>
                <a:prstClr val="black"/>
              </a:solidFill>
            </a:endParaRPr>
          </a:p>
        </p:txBody>
      </p:sp>
      <p:cxnSp>
        <p:nvCxnSpPr>
          <p:cNvPr id="47" name="Line 224"/>
          <p:cNvCxnSpPr>
            <a:cxnSpLocks noChangeShapeType="1"/>
          </p:cNvCxnSpPr>
          <p:nvPr/>
        </p:nvCxnSpPr>
        <p:spPr bwMode="auto">
          <a:xfrm flipH="1">
            <a:off x="659509" y="2577222"/>
            <a:ext cx="2600" cy="3512747"/>
          </a:xfrm>
          <a:prstGeom prst="line">
            <a:avLst/>
          </a:prstGeom>
          <a:noFill/>
          <a:ln w="12700">
            <a:solidFill>
              <a:srgbClr val="59595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8" name="Rectángulo 47"/>
          <p:cNvSpPr/>
          <p:nvPr/>
        </p:nvSpPr>
        <p:spPr>
          <a:xfrm>
            <a:off x="-809344" y="2448158"/>
            <a:ext cx="44655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83360">
              <a:spcBef>
                <a:spcPts val="1155"/>
              </a:spcBef>
            </a:pPr>
            <a:r>
              <a:rPr lang="es-EC" sz="1400" b="1" dirty="0">
                <a:solidFill>
                  <a:prstClr val="black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Manufactura</a:t>
            </a:r>
          </a:p>
          <a:p>
            <a:pPr marL="1438275" indent="-93663"/>
            <a:r>
              <a:rPr lang="es-EC" sz="1400" dirty="0" smtClean="0">
                <a:solidFill>
                  <a:prstClr val="black"/>
                </a:solidFill>
              </a:rPr>
              <a:t>   Elaboración de alimentos preparados para animales.</a:t>
            </a:r>
            <a:endParaRPr lang="es-EC" sz="1400" dirty="0">
              <a:solidFill>
                <a:prstClr val="black"/>
              </a:solidFill>
              <a:ea typeface="Calibri" panose="020F0502020204030204" pitchFamily="34" charset="0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2009371" y="2914706"/>
            <a:ext cx="80749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sz="1600" b="1" dirty="0">
                <a:solidFill>
                  <a:prstClr val="black"/>
                </a:solidFill>
              </a:rPr>
              <a:t>2</a:t>
            </a:r>
            <a:r>
              <a:rPr lang="es-EC" sz="1600" b="1" dirty="0" smtClean="0">
                <a:solidFill>
                  <a:prstClr val="black"/>
                </a:solidFill>
              </a:rPr>
              <a:t>9%</a:t>
            </a:r>
            <a:endParaRPr lang="es-EC" sz="1600" b="1" dirty="0">
              <a:solidFill>
                <a:prstClr val="black"/>
              </a:solidFill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659509" y="3241771"/>
            <a:ext cx="30995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400" dirty="0" smtClean="0">
                <a:solidFill>
                  <a:prstClr val="black"/>
                </a:solidFill>
              </a:rPr>
              <a:t>Fabricación de motores, generadores, transformadores eléctricos .</a:t>
            </a:r>
            <a:endParaRPr lang="es-EC" sz="1400" dirty="0">
              <a:solidFill>
                <a:prstClr val="black"/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2853321" y="3483495"/>
            <a:ext cx="617203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sz="1600" b="1" dirty="0" smtClean="0">
                <a:solidFill>
                  <a:prstClr val="black"/>
                </a:solidFill>
              </a:rPr>
              <a:t>13%</a:t>
            </a:r>
            <a:endParaRPr lang="es-EC" sz="1600" b="1" dirty="0">
              <a:solidFill>
                <a:prstClr val="black"/>
              </a:solidFill>
            </a:endParaRPr>
          </a:p>
        </p:txBody>
      </p:sp>
      <p:sp>
        <p:nvSpPr>
          <p:cNvPr id="52" name="Rectángulo 51"/>
          <p:cNvSpPr/>
          <p:nvPr/>
        </p:nvSpPr>
        <p:spPr>
          <a:xfrm>
            <a:off x="1165839" y="1051655"/>
            <a:ext cx="1694785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s-EC" b="1" dirty="0">
                <a:solidFill>
                  <a:prstClr val="black"/>
                </a:solidFill>
              </a:rPr>
              <a:t>Vocaciones</a:t>
            </a:r>
          </a:p>
          <a:p>
            <a:pPr algn="ctr"/>
            <a:r>
              <a:rPr lang="es-EC" b="1" dirty="0">
                <a:solidFill>
                  <a:prstClr val="black"/>
                </a:solidFill>
              </a:rPr>
              <a:t>manufactureras</a:t>
            </a:r>
          </a:p>
        </p:txBody>
      </p:sp>
      <p:sp>
        <p:nvSpPr>
          <p:cNvPr id="53" name="Rectángulo 52"/>
          <p:cNvSpPr/>
          <p:nvPr/>
        </p:nvSpPr>
        <p:spPr>
          <a:xfrm>
            <a:off x="671004" y="3846635"/>
            <a:ext cx="2815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400" dirty="0" smtClean="0">
                <a:solidFill>
                  <a:prstClr val="black"/>
                </a:solidFill>
              </a:rPr>
              <a:t>Fabricación de equipo de comunicaciones </a:t>
            </a:r>
            <a:endParaRPr lang="es-EC" sz="1400" dirty="0">
              <a:solidFill>
                <a:prstClr val="black"/>
              </a:solidFill>
            </a:endParaRPr>
          </a:p>
        </p:txBody>
      </p:sp>
      <p:sp>
        <p:nvSpPr>
          <p:cNvPr id="54" name="Rectángulo 53"/>
          <p:cNvSpPr/>
          <p:nvPr/>
        </p:nvSpPr>
        <p:spPr>
          <a:xfrm>
            <a:off x="648910" y="4457277"/>
            <a:ext cx="28849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400" dirty="0" smtClean="0">
                <a:solidFill>
                  <a:prstClr val="black"/>
                </a:solidFill>
              </a:rPr>
              <a:t>Fabricación de equipo eléctrico de iluminación </a:t>
            </a:r>
            <a:endParaRPr lang="es-EC" sz="1400" dirty="0">
              <a:solidFill>
                <a:prstClr val="black"/>
              </a:solidFill>
            </a:endParaRPr>
          </a:p>
        </p:txBody>
      </p:sp>
      <p:sp>
        <p:nvSpPr>
          <p:cNvPr id="55" name="Rectángulo 54"/>
          <p:cNvSpPr/>
          <p:nvPr/>
        </p:nvSpPr>
        <p:spPr>
          <a:xfrm>
            <a:off x="648910" y="5031430"/>
            <a:ext cx="28141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400" dirty="0" smtClean="0">
                <a:solidFill>
                  <a:prstClr val="black"/>
                </a:solidFill>
              </a:rPr>
              <a:t>Actividades de impresión .</a:t>
            </a:r>
            <a:endParaRPr lang="es-EC" sz="1400" dirty="0">
              <a:solidFill>
                <a:prstClr val="black"/>
              </a:solidFill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2213974" y="4083659"/>
            <a:ext cx="80749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sz="1600" b="1" dirty="0" smtClean="0">
                <a:solidFill>
                  <a:prstClr val="black"/>
                </a:solidFill>
              </a:rPr>
              <a:t>11%</a:t>
            </a:r>
            <a:endParaRPr lang="es-EC" sz="1600" b="1" dirty="0">
              <a:solidFill>
                <a:prstClr val="black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1708171" y="4683823"/>
            <a:ext cx="80749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sz="1600" b="1" dirty="0">
                <a:solidFill>
                  <a:prstClr val="black"/>
                </a:solidFill>
              </a:rPr>
              <a:t>8</a:t>
            </a:r>
            <a:r>
              <a:rPr lang="es-EC" sz="1600" b="1" dirty="0" smtClean="0">
                <a:solidFill>
                  <a:prstClr val="black"/>
                </a:solidFill>
              </a:rPr>
              <a:t>%</a:t>
            </a:r>
            <a:endParaRPr lang="es-EC" sz="1600" b="1" dirty="0">
              <a:solidFill>
                <a:prstClr val="black"/>
              </a:solidFill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2662578" y="5050515"/>
            <a:ext cx="80749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sz="1600" b="1" dirty="0">
                <a:solidFill>
                  <a:prstClr val="black"/>
                </a:solidFill>
              </a:rPr>
              <a:t>7</a:t>
            </a:r>
            <a:r>
              <a:rPr lang="es-EC" sz="1600" b="1" dirty="0" smtClean="0">
                <a:solidFill>
                  <a:prstClr val="black"/>
                </a:solidFill>
              </a:rPr>
              <a:t>%</a:t>
            </a:r>
            <a:endParaRPr lang="es-EC" sz="1600" b="1" dirty="0">
              <a:solidFill>
                <a:prstClr val="black"/>
              </a:solidFill>
            </a:endParaRPr>
          </a:p>
        </p:txBody>
      </p:sp>
      <p:pic>
        <p:nvPicPr>
          <p:cNvPr id="59" name="Picture 23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7482" y="1696463"/>
            <a:ext cx="696715" cy="709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Rectángulo 59"/>
          <p:cNvSpPr/>
          <p:nvPr/>
        </p:nvSpPr>
        <p:spPr>
          <a:xfrm>
            <a:off x="430995" y="6175859"/>
            <a:ext cx="341608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100" dirty="0">
                <a:solidFill>
                  <a:prstClr val="black"/>
                </a:solidFill>
              </a:rPr>
              <a:t>La participación corresponde a </a:t>
            </a:r>
            <a:r>
              <a:rPr lang="es-EC" sz="1100" dirty="0" smtClean="0">
                <a:solidFill>
                  <a:prstClr val="black"/>
                </a:solidFill>
              </a:rPr>
              <a:t>las ventas totales manufactureras de </a:t>
            </a:r>
            <a:r>
              <a:rPr lang="es-EC" sz="1100" dirty="0">
                <a:solidFill>
                  <a:prstClr val="black"/>
                </a:solidFill>
              </a:rPr>
              <a:t>la </a:t>
            </a:r>
            <a:r>
              <a:rPr lang="es-EC" sz="1100" dirty="0" smtClean="0">
                <a:solidFill>
                  <a:prstClr val="black"/>
                </a:solidFill>
              </a:rPr>
              <a:t>provincia</a:t>
            </a:r>
          </a:p>
          <a:p>
            <a:endParaRPr lang="es-EC" sz="500" dirty="0" smtClean="0">
              <a:solidFill>
                <a:prstClr val="black"/>
              </a:solidFill>
            </a:endParaRPr>
          </a:p>
          <a:p>
            <a:r>
              <a:rPr lang="es-EC" sz="1000" b="1" dirty="0" smtClean="0">
                <a:solidFill>
                  <a:prstClr val="black"/>
                </a:solidFill>
                <a:latin typeface="MyriadPro-Regular"/>
              </a:rPr>
              <a:t>Fuente</a:t>
            </a:r>
            <a:r>
              <a:rPr lang="es-EC" sz="1100" b="1" dirty="0">
                <a:solidFill>
                  <a:prstClr val="black"/>
                </a:solidFill>
                <a:latin typeface="MyriadPro-Regular"/>
              </a:rPr>
              <a:t>:</a:t>
            </a:r>
            <a:r>
              <a:rPr lang="es-EC" sz="1100" dirty="0">
                <a:solidFill>
                  <a:prstClr val="black"/>
                </a:solidFill>
                <a:latin typeface="MyriadPro-Regular"/>
              </a:rPr>
              <a:t> </a:t>
            </a:r>
            <a:r>
              <a:rPr lang="es-EC" sz="1100" dirty="0" smtClean="0">
                <a:solidFill>
                  <a:prstClr val="black"/>
                </a:solidFill>
                <a:latin typeface="MyriadPro-Regular"/>
              </a:rPr>
              <a:t>SRI</a:t>
            </a:r>
            <a:endParaRPr lang="es-EC" sz="1100" dirty="0">
              <a:solidFill>
                <a:prstClr val="black"/>
              </a:solidFill>
              <a:latin typeface="MyriadPro-Regular"/>
            </a:endParaRPr>
          </a:p>
        </p:txBody>
      </p:sp>
      <p:sp>
        <p:nvSpPr>
          <p:cNvPr id="61" name="Rectángulo 60"/>
          <p:cNvSpPr/>
          <p:nvPr/>
        </p:nvSpPr>
        <p:spPr>
          <a:xfrm>
            <a:off x="5017793" y="6456245"/>
            <a:ext cx="15969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1100" dirty="0">
                <a:solidFill>
                  <a:prstClr val="black"/>
                </a:solidFill>
                <a:latin typeface="MyriadPro-Regular"/>
              </a:rPr>
              <a:t>Fuente: INEC, ESPAC</a:t>
            </a:r>
            <a:endParaRPr lang="es-EC" sz="1100" dirty="0">
              <a:solidFill>
                <a:prstClr val="black"/>
              </a:solidFill>
            </a:endParaRPr>
          </a:p>
        </p:txBody>
      </p:sp>
      <p:pic>
        <p:nvPicPr>
          <p:cNvPr id="62" name="Imagen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987" y="89686"/>
            <a:ext cx="2085013" cy="823031"/>
          </a:xfrm>
          <a:prstGeom prst="rect">
            <a:avLst/>
          </a:prstGeom>
        </p:spPr>
      </p:pic>
      <p:sp>
        <p:nvSpPr>
          <p:cNvPr id="42" name="Freeform 19"/>
          <p:cNvSpPr>
            <a:spLocks/>
          </p:cNvSpPr>
          <p:nvPr/>
        </p:nvSpPr>
        <p:spPr bwMode="auto">
          <a:xfrm>
            <a:off x="4802530" y="995247"/>
            <a:ext cx="7169541" cy="2087808"/>
          </a:xfrm>
          <a:custGeom>
            <a:avLst/>
            <a:gdLst>
              <a:gd name="T0" fmla="+- 0 8752 8752"/>
              <a:gd name="T1" fmla="*/ T0 w 6056"/>
              <a:gd name="T2" fmla="+- 0 21866 19559"/>
              <a:gd name="T3" fmla="*/ 21866 h 6484"/>
              <a:gd name="T4" fmla="+- 0 8752 8752"/>
              <a:gd name="T5" fmla="*/ T4 w 6056"/>
              <a:gd name="T6" fmla="+- 0 19786 19559"/>
              <a:gd name="T7" fmla="*/ 19786 h 6484"/>
              <a:gd name="T8" fmla="+- 0 8765 8752"/>
              <a:gd name="T9" fmla="*/ T8 w 6056"/>
              <a:gd name="T10" fmla="+- 0 19713 19559"/>
              <a:gd name="T11" fmla="*/ 19713 h 6484"/>
              <a:gd name="T12" fmla="+- 0 8800 8752"/>
              <a:gd name="T13" fmla="*/ T12 w 6056"/>
              <a:gd name="T14" fmla="+- 0 19651 19559"/>
              <a:gd name="T15" fmla="*/ 19651 h 6484"/>
              <a:gd name="T16" fmla="+- 0 8853 8752"/>
              <a:gd name="T17" fmla="*/ T16 w 6056"/>
              <a:gd name="T18" fmla="+- 0 19602 19559"/>
              <a:gd name="T19" fmla="*/ 19602 h 6484"/>
              <a:gd name="T20" fmla="+- 0 8919 8752"/>
              <a:gd name="T21" fmla="*/ T20 w 6056"/>
              <a:gd name="T22" fmla="+- 0 19570 19559"/>
              <a:gd name="T23" fmla="*/ 19570 h 6484"/>
              <a:gd name="T24" fmla="+- 0 8993 8752"/>
              <a:gd name="T25" fmla="*/ T24 w 6056"/>
              <a:gd name="T26" fmla="+- 0 19559 19559"/>
              <a:gd name="T27" fmla="*/ 19559 h 6484"/>
              <a:gd name="T28" fmla="+- 0 14581 8752"/>
              <a:gd name="T29" fmla="*/ T28 w 6056"/>
              <a:gd name="T30" fmla="+- 0 19559 19559"/>
              <a:gd name="T31" fmla="*/ 19559 h 6484"/>
              <a:gd name="T32" fmla="+- 0 14654 8752"/>
              <a:gd name="T33" fmla="*/ T32 w 6056"/>
              <a:gd name="T34" fmla="+- 0 19570 19559"/>
              <a:gd name="T35" fmla="*/ 19570 h 6484"/>
              <a:gd name="T36" fmla="+- 0 14716 8752"/>
              <a:gd name="T37" fmla="*/ T36 w 6056"/>
              <a:gd name="T38" fmla="+- 0 19602 19559"/>
              <a:gd name="T39" fmla="*/ 19602 h 6484"/>
              <a:gd name="T40" fmla="+- 0 14765 8752"/>
              <a:gd name="T41" fmla="*/ T40 w 6056"/>
              <a:gd name="T42" fmla="+- 0 19651 19559"/>
              <a:gd name="T43" fmla="*/ 19651 h 6484"/>
              <a:gd name="T44" fmla="+- 0 14797 8752"/>
              <a:gd name="T45" fmla="*/ T44 w 6056"/>
              <a:gd name="T46" fmla="+- 0 19713 19559"/>
              <a:gd name="T47" fmla="*/ 19713 h 6484"/>
              <a:gd name="T48" fmla="+- 0 14808 8752"/>
              <a:gd name="T49" fmla="*/ T48 w 6056"/>
              <a:gd name="T50" fmla="+- 0 19786 19559"/>
              <a:gd name="T51" fmla="*/ 19786 h 6484"/>
              <a:gd name="T52" fmla="+- 0 14808 8752"/>
              <a:gd name="T53" fmla="*/ T52 w 6056"/>
              <a:gd name="T54" fmla="+- 0 25810 19559"/>
              <a:gd name="T55" fmla="*/ 25810 h 6484"/>
              <a:gd name="T56" fmla="+- 0 14797 8752"/>
              <a:gd name="T57" fmla="*/ T56 w 6056"/>
              <a:gd name="T58" fmla="+- 0 25884 19559"/>
              <a:gd name="T59" fmla="*/ 25884 h 6484"/>
              <a:gd name="T60" fmla="+- 0 14765 8752"/>
              <a:gd name="T61" fmla="*/ T60 w 6056"/>
              <a:gd name="T62" fmla="+- 0 25948 19559"/>
              <a:gd name="T63" fmla="*/ 25948 h 6484"/>
              <a:gd name="T64" fmla="+- 0 14716 8752"/>
              <a:gd name="T65" fmla="*/ T64 w 6056"/>
              <a:gd name="T66" fmla="+- 0 25998 19559"/>
              <a:gd name="T67" fmla="*/ 25998 h 6484"/>
              <a:gd name="T68" fmla="+- 0 14654 8752"/>
              <a:gd name="T69" fmla="*/ T68 w 6056"/>
              <a:gd name="T70" fmla="+- 0 26031 19559"/>
              <a:gd name="T71" fmla="*/ 26031 h 6484"/>
              <a:gd name="T72" fmla="+- 0 14581 8752"/>
              <a:gd name="T73" fmla="*/ T72 w 6056"/>
              <a:gd name="T74" fmla="+- 0 26043 19559"/>
              <a:gd name="T75" fmla="*/ 26043 h 6484"/>
              <a:gd name="T76" fmla="+- 0 8993 8752"/>
              <a:gd name="T77" fmla="*/ T76 w 6056"/>
              <a:gd name="T78" fmla="+- 0 26043 19559"/>
              <a:gd name="T79" fmla="*/ 26043 h 6484"/>
              <a:gd name="T80" fmla="+- 0 8919 8752"/>
              <a:gd name="T81" fmla="*/ T80 w 6056"/>
              <a:gd name="T82" fmla="+- 0 26031 19559"/>
              <a:gd name="T83" fmla="*/ 26031 h 6484"/>
              <a:gd name="T84" fmla="+- 0 8853 8752"/>
              <a:gd name="T85" fmla="*/ T84 w 6056"/>
              <a:gd name="T86" fmla="+- 0 25998 19559"/>
              <a:gd name="T87" fmla="*/ 25998 h 6484"/>
              <a:gd name="T88" fmla="+- 0 8800 8752"/>
              <a:gd name="T89" fmla="*/ T88 w 6056"/>
              <a:gd name="T90" fmla="+- 0 25948 19559"/>
              <a:gd name="T91" fmla="*/ 25948 h 6484"/>
              <a:gd name="T92" fmla="+- 0 8765 8752"/>
              <a:gd name="T93" fmla="*/ T92 w 6056"/>
              <a:gd name="T94" fmla="+- 0 25884 19559"/>
              <a:gd name="T95" fmla="*/ 25884 h 6484"/>
              <a:gd name="T96" fmla="+- 0 8752 8752"/>
              <a:gd name="T97" fmla="*/ T96 w 6056"/>
              <a:gd name="T98" fmla="+- 0 25810 19559"/>
              <a:gd name="T99" fmla="*/ 25810 h 6484"/>
              <a:gd name="T100" fmla="+- 0 8752 8752"/>
              <a:gd name="T101" fmla="*/ T100 w 6056"/>
              <a:gd name="T102" fmla="+- 0 23112 19559"/>
              <a:gd name="T103" fmla="*/ 23112 h 648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</a:cxnLst>
            <a:rect l="0" t="0" r="r" b="b"/>
            <a:pathLst>
              <a:path w="6056" h="6484">
                <a:moveTo>
                  <a:pt x="0" y="2307"/>
                </a:moveTo>
                <a:lnTo>
                  <a:pt x="0" y="227"/>
                </a:lnTo>
                <a:lnTo>
                  <a:pt x="13" y="154"/>
                </a:lnTo>
                <a:lnTo>
                  <a:pt x="48" y="92"/>
                </a:lnTo>
                <a:lnTo>
                  <a:pt x="101" y="43"/>
                </a:lnTo>
                <a:lnTo>
                  <a:pt x="167" y="11"/>
                </a:lnTo>
                <a:lnTo>
                  <a:pt x="241" y="0"/>
                </a:lnTo>
                <a:lnTo>
                  <a:pt x="5829" y="0"/>
                </a:lnTo>
                <a:lnTo>
                  <a:pt x="5902" y="11"/>
                </a:lnTo>
                <a:lnTo>
                  <a:pt x="5964" y="43"/>
                </a:lnTo>
                <a:lnTo>
                  <a:pt x="6013" y="92"/>
                </a:lnTo>
                <a:lnTo>
                  <a:pt x="6045" y="154"/>
                </a:lnTo>
                <a:lnTo>
                  <a:pt x="6056" y="227"/>
                </a:lnTo>
                <a:lnTo>
                  <a:pt x="6056" y="6251"/>
                </a:lnTo>
                <a:lnTo>
                  <a:pt x="6045" y="6325"/>
                </a:lnTo>
                <a:lnTo>
                  <a:pt x="6013" y="6389"/>
                </a:lnTo>
                <a:lnTo>
                  <a:pt x="5964" y="6439"/>
                </a:lnTo>
                <a:lnTo>
                  <a:pt x="5902" y="6472"/>
                </a:lnTo>
                <a:lnTo>
                  <a:pt x="5829" y="6484"/>
                </a:lnTo>
                <a:lnTo>
                  <a:pt x="241" y="6484"/>
                </a:lnTo>
                <a:lnTo>
                  <a:pt x="167" y="6472"/>
                </a:lnTo>
                <a:lnTo>
                  <a:pt x="101" y="6439"/>
                </a:lnTo>
                <a:lnTo>
                  <a:pt x="48" y="6389"/>
                </a:lnTo>
                <a:lnTo>
                  <a:pt x="13" y="6325"/>
                </a:lnTo>
                <a:lnTo>
                  <a:pt x="0" y="6251"/>
                </a:lnTo>
                <a:lnTo>
                  <a:pt x="0" y="3553"/>
                </a:lnTo>
              </a:path>
            </a:pathLst>
          </a:custGeom>
          <a:noFill/>
          <a:ln w="12364">
            <a:solidFill>
              <a:srgbClr val="59595C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s-EC" sz="1400">
              <a:solidFill>
                <a:prstClr val="black"/>
              </a:solidFill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785615" y="5538779"/>
            <a:ext cx="26285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400" dirty="0" smtClean="0">
                <a:solidFill>
                  <a:prstClr val="black"/>
                </a:solidFill>
              </a:rPr>
              <a:t>Los demás.</a:t>
            </a:r>
            <a:endParaRPr lang="es-EC" sz="1400" dirty="0">
              <a:solidFill>
                <a:prstClr val="black"/>
              </a:solidFill>
              <a:ea typeface="Calibri" panose="020F0502020204030204" pitchFamily="34" charset="0"/>
            </a:endParaRPr>
          </a:p>
        </p:txBody>
      </p:sp>
      <p:sp>
        <p:nvSpPr>
          <p:cNvPr id="39" name="CuadroTexto 38"/>
          <p:cNvSpPr txBox="1"/>
          <p:nvPr/>
        </p:nvSpPr>
        <p:spPr>
          <a:xfrm>
            <a:off x="1712849" y="5508002"/>
            <a:ext cx="61000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sz="1600" b="1" dirty="0" smtClean="0">
                <a:solidFill>
                  <a:prstClr val="black"/>
                </a:solidFill>
              </a:rPr>
              <a:t>32%</a:t>
            </a:r>
            <a:endParaRPr lang="es-EC" sz="1600" b="1" dirty="0">
              <a:solidFill>
                <a:prstClr val="black"/>
              </a:solidFill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6419982" y="2707749"/>
            <a:ext cx="600919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C" sz="1400" b="1" dirty="0">
                <a:solidFill>
                  <a:prstClr val="black"/>
                </a:solidFill>
              </a:rPr>
              <a:t>8</a:t>
            </a:r>
            <a:r>
              <a:rPr lang="es-EC" sz="1400" b="1" dirty="0" smtClean="0">
                <a:solidFill>
                  <a:prstClr val="black"/>
                </a:solidFill>
              </a:rPr>
              <a:t>%</a:t>
            </a:r>
            <a:endParaRPr lang="es-EC" sz="1400" b="1" dirty="0">
              <a:solidFill>
                <a:prstClr val="black"/>
              </a:solidFill>
            </a:endParaRPr>
          </a:p>
        </p:txBody>
      </p:sp>
      <p:sp>
        <p:nvSpPr>
          <p:cNvPr id="45" name="Redondear rectángulo de esquina del mismo lado 88"/>
          <p:cNvSpPr/>
          <p:nvPr/>
        </p:nvSpPr>
        <p:spPr>
          <a:xfrm rot="16200000" flipV="1">
            <a:off x="3980889" y="-3467769"/>
            <a:ext cx="360039" cy="8323381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891" tIns="34445" rIns="68891" bIns="34445"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dirty="0">
              <a:solidFill>
                <a:prstClr val="white"/>
              </a:solidFill>
            </a:endParaRPr>
          </a:p>
        </p:txBody>
      </p:sp>
      <p:sp>
        <p:nvSpPr>
          <p:cNvPr id="64" name="CuadroTexto 89"/>
          <p:cNvSpPr txBox="1"/>
          <p:nvPr/>
        </p:nvSpPr>
        <p:spPr>
          <a:xfrm>
            <a:off x="41546" y="516463"/>
            <a:ext cx="7878961" cy="315784"/>
          </a:xfrm>
          <a:prstGeom prst="rect">
            <a:avLst/>
          </a:prstGeom>
          <a:noFill/>
        </p:spPr>
        <p:txBody>
          <a:bodyPr wrap="square" lIns="68891" tIns="34445" rIns="68891" bIns="34445" rtlCol="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C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Vocaciones productivas manufactureras, agrícolas y pecuaria de </a:t>
            </a:r>
            <a:r>
              <a:rPr lang="es-EC" sz="16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Morona Santiago</a:t>
            </a:r>
            <a:endParaRPr lang="es-ES" sz="16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050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2081</TotalTime>
  <Words>887</Words>
  <Application>Microsoft Office PowerPoint</Application>
  <PresentationFormat>Personalizado</PresentationFormat>
  <Paragraphs>258</Paragraphs>
  <Slides>12</Slides>
  <Notes>12</Notes>
  <HiddenSlides>0</HiddenSlides>
  <MMClips>0</MMClips>
  <ScaleCrop>false</ScaleCrop>
  <HeadingPairs>
    <vt:vector size="4" baseType="variant">
      <vt:variant>
        <vt:lpstr>Tema</vt:lpstr>
      </vt:variant>
      <vt:variant>
        <vt:i4>4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2_Tema de Office</vt:lpstr>
      <vt:lpstr>3_Tema de Office</vt:lpstr>
      <vt:lpstr>5_Tema de Office</vt:lpstr>
      <vt:lpstr>6_Tema de Office</vt:lpstr>
      <vt:lpstr>Caracterización Provincia Morona Santiago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Cifras Cantón Morona Macas (Cabecera Cantonal)</vt:lpstr>
      <vt:lpstr>Diapositiva 11</vt:lpstr>
      <vt:lpstr>Diapositiva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CARACTERIZACION ZONA 5</dc:title>
  <dc:creator>Juan Francisco Aguirre</dc:creator>
  <cp:lastModifiedBy>mpalacios</cp:lastModifiedBy>
  <cp:revision>239</cp:revision>
  <dcterms:created xsi:type="dcterms:W3CDTF">2018-06-07T21:40:29Z</dcterms:created>
  <dcterms:modified xsi:type="dcterms:W3CDTF">2018-08-29T20:24:13Z</dcterms:modified>
</cp:coreProperties>
</file>